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4"/>
  </p:sldMasterIdLst>
  <p:notesMasterIdLst>
    <p:notesMasterId r:id="rId41"/>
  </p:notesMasterIdLst>
  <p:sldIdLst>
    <p:sldId id="372" r:id="rId5"/>
    <p:sldId id="373" r:id="rId6"/>
    <p:sldId id="374" r:id="rId7"/>
    <p:sldId id="375" r:id="rId8"/>
    <p:sldId id="376" r:id="rId9"/>
    <p:sldId id="379" r:id="rId10"/>
    <p:sldId id="380" r:id="rId11"/>
    <p:sldId id="381" r:id="rId12"/>
    <p:sldId id="383" r:id="rId13"/>
    <p:sldId id="385" r:id="rId14"/>
    <p:sldId id="389" r:id="rId15"/>
    <p:sldId id="390" r:id="rId16"/>
    <p:sldId id="391" r:id="rId17"/>
    <p:sldId id="397" r:id="rId18"/>
    <p:sldId id="398" r:id="rId19"/>
    <p:sldId id="400" r:id="rId20"/>
    <p:sldId id="403" r:id="rId21"/>
    <p:sldId id="404" r:id="rId22"/>
    <p:sldId id="422" r:id="rId23"/>
    <p:sldId id="405" r:id="rId24"/>
    <p:sldId id="424" r:id="rId25"/>
    <p:sldId id="406" r:id="rId26"/>
    <p:sldId id="408" r:id="rId27"/>
    <p:sldId id="409" r:id="rId28"/>
    <p:sldId id="414" r:id="rId29"/>
    <p:sldId id="417" r:id="rId30"/>
    <p:sldId id="418" r:id="rId31"/>
    <p:sldId id="420" r:id="rId32"/>
    <p:sldId id="277" r:id="rId33"/>
    <p:sldId id="278" r:id="rId34"/>
    <p:sldId id="280" r:id="rId35"/>
    <p:sldId id="426" r:id="rId36"/>
    <p:sldId id="423" r:id="rId37"/>
    <p:sldId id="427" r:id="rId38"/>
    <p:sldId id="421" r:id="rId39"/>
    <p:sldId id="425" r:id="rId4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687" autoAdjust="0"/>
  </p:normalViewPr>
  <p:slideViewPr>
    <p:cSldViewPr snapToGrid="0">
      <p:cViewPr varScale="1">
        <p:scale>
          <a:sx n="108" d="100"/>
          <a:sy n="108" d="100"/>
        </p:scale>
        <p:origin x="162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entury Gothic" pitchFamily="34" charset="0"/>
              </a:defRPr>
            </a:lvl1pPr>
          </a:lstStyle>
          <a:p>
            <a:fld id="{1CD8B298-7120-4395-9DBF-FB9073BA18D1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entury Gothic" pitchFamily="34" charset="0"/>
              </a:defRPr>
            </a:lvl1pPr>
          </a:lstStyle>
          <a:p>
            <a:fld id="{2D454CBE-39B0-4942-A234-8580793B9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54CBE-39B0-4942-A234-8580793B978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Aha</a:t>
            </a:r>
            <a:r>
              <a:rPr lang="en-US" baseline="0" dirty="0"/>
              <a:t> moment -  Spend time during construction trying to keep sediment out at the inlet.  Why nor design this way with more frequent cleaning</a:t>
            </a:r>
          </a:p>
          <a:p>
            <a:r>
              <a:rPr lang="en-US" baseline="0" dirty="0"/>
              <a:t>Stone at inlet set too high- traps sediment at the paved flume.  Incorrect installation, but why not design to trap sediment before entering the treatment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dirty="0">
                <a:latin typeface="Century Gothic" pitchFamily="34" charset="0"/>
              </a:rPr>
              <a:t>Why proper installation/materials are important</a:t>
            </a:r>
          </a:p>
          <a:p>
            <a:pPr lvl="0"/>
            <a:r>
              <a:rPr lang="en-US" sz="1200" dirty="0"/>
              <a:t>Importance of maintenance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dirty="0">
                <a:latin typeface="Century Gothic" pitchFamily="34" charset="0"/>
              </a:rPr>
              <a:t>Why proper installation/materials are important</a:t>
            </a:r>
          </a:p>
          <a:p>
            <a:pPr lvl="0"/>
            <a:r>
              <a:rPr lang="en-US" sz="1200" dirty="0"/>
              <a:t>Importance of maintenance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xfrm>
            <a:off x="973139" y="4560889"/>
            <a:ext cx="5368925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dirty="0">
                <a:latin typeface="Century Gothic" pitchFamily="34" charset="0"/>
              </a:rPr>
              <a:t>Why proper installation/materials are important</a:t>
            </a:r>
          </a:p>
          <a:p>
            <a:pPr lvl="0"/>
            <a:r>
              <a:rPr lang="en-US" sz="1200" dirty="0"/>
              <a:t>Importance of maintenance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10:00 – 10:30	GI Maintenance Activities  (4 slides)</a:t>
            </a:r>
            <a:endParaRPr lang="en-US" sz="1200" dirty="0"/>
          </a:p>
          <a:p>
            <a:pPr lvl="0"/>
            <a:r>
              <a:rPr lang="en-US" sz="1200" dirty="0"/>
              <a:t>Vegetation management and maintenance – importance of plant lists and understanding native plants vs. invasives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10:00 – 10:30	GI Maintenance Activities  (4 slides)</a:t>
            </a:r>
            <a:endParaRPr lang="en-US" sz="1200" dirty="0"/>
          </a:p>
          <a:p>
            <a:pPr lvl="0"/>
            <a:r>
              <a:rPr lang="en-US" sz="1200" dirty="0"/>
              <a:t>Vegetation management and maintenance – importance of plant lists and understanding native plants vs. invasives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weedy/unkept</a:t>
            </a:r>
            <a:r>
              <a:rPr lang="en-US" baseline="0" dirty="0"/>
              <a:t> and option?</a:t>
            </a:r>
          </a:p>
          <a:p>
            <a:r>
              <a:rPr lang="en-US" baseline="0" dirty="0"/>
              <a:t>Do a better job managing expectations</a:t>
            </a:r>
          </a:p>
          <a:p>
            <a:r>
              <a:rPr lang="en-US" baseline="0" dirty="0"/>
              <a:t>Changing people’s perspective/habitats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10:00 – 10:30	GI Maintenance Activities  (10-12 slides)</a:t>
            </a:r>
            <a:endParaRPr lang="en-US" sz="1200" dirty="0"/>
          </a:p>
          <a:p>
            <a:pPr lvl="0"/>
            <a:r>
              <a:rPr lang="en-US" sz="1200" dirty="0"/>
              <a:t>Typical routine and long-term maintenance measures</a:t>
            </a:r>
            <a:endParaRPr lang="en-US" sz="1200" dirty="0">
              <a:latin typeface="Century Gothic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1461D-5235-45E4-B2DA-0F2A2AB0FDD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3103C4-10DE-4F4B-B32B-EA31948FB80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1461D-5235-45E4-B2DA-0F2A2AB0FDD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1461D-5235-45E4-B2DA-0F2A2AB0FDD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dirty="0">
                <a:latin typeface="Century Gothic" pitchFamily="34" charset="0"/>
              </a:rPr>
              <a:t>Why proper installation/materials are important</a:t>
            </a:r>
          </a:p>
          <a:p>
            <a:pPr lvl="0"/>
            <a:r>
              <a:rPr lang="en-US" sz="1200" dirty="0"/>
              <a:t>Importance of maintenance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dirty="0">
                <a:latin typeface="Century Gothic" pitchFamily="34" charset="0"/>
              </a:rPr>
              <a:t>Why proper installation/materials are important</a:t>
            </a:r>
          </a:p>
          <a:p>
            <a:pPr lvl="0"/>
            <a:r>
              <a:rPr lang="en-US" sz="1200" dirty="0"/>
              <a:t>Importance of maintenance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dirty="0">
                <a:latin typeface="Century Gothic" pitchFamily="34" charset="0"/>
              </a:rPr>
              <a:t>Why proper installation/materials are important</a:t>
            </a:r>
          </a:p>
          <a:p>
            <a:pPr lvl="0"/>
            <a:r>
              <a:rPr lang="en-US" sz="1200" dirty="0"/>
              <a:t>Importance of maintenance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dirty="0">
                <a:latin typeface="Century Gothic" pitchFamily="34" charset="0"/>
              </a:rPr>
              <a:t>Why proper installation/materials are important</a:t>
            </a:r>
          </a:p>
          <a:p>
            <a:pPr lvl="0"/>
            <a:r>
              <a:rPr lang="en-US" sz="1200" dirty="0"/>
              <a:t>Importance of maintenance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8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8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4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7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6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5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8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1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1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4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09B482E8-6E0E-1B4F-B1FD-C69DB9E858D9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6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138450"/>
            <a:ext cx="5200074" cy="1719550"/>
          </a:xfrm>
        </p:spPr>
        <p:txBody>
          <a:bodyPr>
            <a:noAutofit/>
          </a:bodyPr>
          <a:lstStyle/>
          <a:p>
            <a:r>
              <a:rPr lang="en-US" sz="2400" dirty="0"/>
              <a:t>Stormwater BMP Maintenance – Osterville Library</a:t>
            </a:r>
          </a:p>
          <a:p>
            <a:r>
              <a:rPr lang="en-US" sz="2400" dirty="0"/>
              <a:t>11.8.17</a:t>
            </a:r>
          </a:p>
        </p:txBody>
      </p:sp>
      <p:pic>
        <p:nvPicPr>
          <p:cNvPr id="8" name="Picture 4" descr="GlocArm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838" y="3265235"/>
            <a:ext cx="1427162" cy="143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7970" y="5760720"/>
            <a:ext cx="2866030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807888"/>
            <a:ext cx="1647194" cy="1002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490788"/>
            <a:ext cx="9144000" cy="2201285"/>
          </a:xfrm>
          <a:solidFill>
            <a:srgbClr val="5B9BD5"/>
          </a:solidFill>
        </p:spPr>
        <p:txBody>
          <a:bodyPr anchor="ctr" anchorCtr="0">
            <a:normAutofit/>
          </a:bodyPr>
          <a:lstStyle/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I:  </a:t>
            </a:r>
            <a:b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Infrastructure Overview and Maintenance</a:t>
            </a:r>
          </a:p>
        </p:txBody>
      </p:sp>
      <p:pic>
        <p:nvPicPr>
          <p:cNvPr id="12" name="Picture 11" descr="horsleywitten-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4523874"/>
            <a:ext cx="1076035" cy="1043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906" y="4515853"/>
            <a:ext cx="1002487" cy="1002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605" y="4523874"/>
            <a:ext cx="1000395" cy="100039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523874"/>
            <a:ext cx="996950" cy="101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IMG_4105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40" y="0"/>
            <a:ext cx="3413760" cy="2560320"/>
          </a:xfrm>
          <a:prstGeom prst="rect">
            <a:avLst/>
          </a:prstGeom>
        </p:spPr>
      </p:pic>
      <p:pic>
        <p:nvPicPr>
          <p:cNvPr id="19" name="Picture 18" descr="IMG_4105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963" y="0"/>
            <a:ext cx="3413760" cy="2560320"/>
          </a:xfrm>
          <a:prstGeom prst="rect">
            <a:avLst/>
          </a:prstGeom>
        </p:spPr>
      </p:pic>
      <p:pic>
        <p:nvPicPr>
          <p:cNvPr id="20" name="Picture 19" descr="IMG_4105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3699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Century Gothic" pitchFamily="34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3</a:t>
            </a:r>
            <a:r>
              <a:rPr lang="en-US" sz="3600" dirty="0">
                <a:latin typeface="Century Gothic" pitchFamily="34" charset="0"/>
              </a:rPr>
              <a:t>   SEDIMENT COLLECTION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2000250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13000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358" y="96253"/>
            <a:ext cx="649706" cy="64970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pic>
        <p:nvPicPr>
          <p:cNvPr id="8" name="Picture 7" descr="Timber Check da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25623"/>
            <a:ext cx="7582592" cy="2377440"/>
          </a:xfrm>
          <a:prstGeom prst="rect">
            <a:avLst/>
          </a:prstGeom>
          <a:ln w="25400">
            <a:noFill/>
          </a:ln>
          <a:effectLst/>
        </p:spPr>
      </p:pic>
      <p:pic>
        <p:nvPicPr>
          <p:cNvPr id="12" name="Picture 11" descr="PICT001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0"/>
          <a:stretch>
            <a:fillRect/>
          </a:stretch>
        </p:blipFill>
        <p:spPr>
          <a:xfrm>
            <a:off x="0" y="4480560"/>
            <a:ext cx="3328937" cy="2377440"/>
          </a:xfrm>
          <a:prstGeom prst="rect">
            <a:avLst/>
          </a:prstGeom>
          <a:ln w="25400">
            <a:noFill/>
          </a:ln>
          <a:effectLst/>
        </p:spPr>
      </p:pic>
      <p:pic>
        <p:nvPicPr>
          <p:cNvPr id="13" name="Picture 12" descr="DSC_173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4480560"/>
            <a:ext cx="3551488" cy="2377440"/>
          </a:xfrm>
          <a:prstGeom prst="rect">
            <a:avLst/>
          </a:prstGeom>
        </p:spPr>
      </p:pic>
      <p:pic>
        <p:nvPicPr>
          <p:cNvPr id="15" name="Picture 14" descr="IMG_258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982" y="4480560"/>
            <a:ext cx="3183018" cy="23774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84734" y="385697"/>
            <a:ext cx="3749040" cy="28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68676" y="825624"/>
            <a:ext cx="4136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Remove trash and debris from the surface.</a:t>
            </a:r>
          </a:p>
          <a:p>
            <a:pPr marL="233363" indent="-233363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Signs of erosion gullies. Repair as necessary.</a:t>
            </a:r>
          </a:p>
          <a:p>
            <a:pPr marL="233363" indent="-233363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Remove sediment accumulation and properly dispose when accumulation is greater than or equal to 3 inches or you cannot see stones.*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 anchor="ctr"/>
          <a:lstStyle/>
          <a:p>
            <a:pPr algn="l"/>
            <a:r>
              <a:rPr lang="en-US" sz="3600" dirty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en-US" sz="3600" dirty="0">
                <a:cs typeface="Times New Roman" pitchFamily="18" charset="0"/>
              </a:rPr>
              <a:t>MAINTENANCE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7" name="Picture 2" descr="Zoo Ciara 604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539" y="3354926"/>
            <a:ext cx="4114800" cy="32918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38200"/>
            <a:ext cx="38700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339725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Early Designs</a:t>
            </a:r>
          </a:p>
          <a:p>
            <a:pPr marL="966788" lvl="2" indent="-339725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Inlets &amp;  Sediment collection areas or “forebays” with rip/rap   or stone</a:t>
            </a:r>
          </a:p>
          <a:p>
            <a:pPr marL="966788" lvl="2" indent="-339725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Sediment forebays large/difficult </a:t>
            </a:r>
            <a:r>
              <a:rPr lang="en-US" sz="2400">
                <a:latin typeface="Century Gothic" pitchFamily="34" charset="0"/>
                <a:cs typeface="Arial" pitchFamily="34" charset="0"/>
              </a:rPr>
              <a:t>to clean</a:t>
            </a:r>
          </a:p>
          <a:p>
            <a:pPr marL="519113" lvl="2" indent="-339725">
              <a:buSzPct val="100000"/>
              <a:buFont typeface="Arial" pitchFamily="34" charset="0"/>
              <a:buChar char="•"/>
            </a:pPr>
            <a:r>
              <a:rPr lang="en-US" sz="2400">
                <a:latin typeface="Century Gothic" pitchFamily="34" charset="0"/>
                <a:cs typeface="Arial" pitchFamily="34" charset="0"/>
              </a:rPr>
              <a:t>Lessons </a:t>
            </a:r>
            <a:r>
              <a:rPr lang="en-US" sz="2400" dirty="0">
                <a:latin typeface="Century Gothic" pitchFamily="34" charset="0"/>
                <a:cs typeface="Arial" pitchFamily="34" charset="0"/>
              </a:rPr>
              <a:t>Learned</a:t>
            </a:r>
          </a:p>
          <a:p>
            <a:pPr marL="966788" lvl="1" indent="-339725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Smaller forebay/more frequent cleaning</a:t>
            </a:r>
          </a:p>
          <a:p>
            <a:pPr marL="966788" lvl="1" indent="-339725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Use a hardscape smooth surface at the bottom</a:t>
            </a:r>
          </a:p>
          <a:p>
            <a:pPr marL="496888" lvl="1">
              <a:buSzPct val="100000"/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 anchor="ctr"/>
          <a:lstStyle/>
          <a:p>
            <a:pPr algn="l"/>
            <a:r>
              <a:rPr lang="en-US" sz="3600" dirty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en-US" sz="3600" dirty="0">
                <a:cs typeface="Times New Roman" pitchFamily="18" charset="0"/>
              </a:rPr>
              <a:t>LESSONS LEARNED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7" name="Picture 6" descr="Rain Garden on Troost by TheTransitCamera, via Flick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06240" y="0"/>
            <a:ext cx="4937760" cy="3291840"/>
          </a:xfrm>
          <a:prstGeom prst="rect">
            <a:avLst/>
          </a:prstGeom>
          <a:noFill/>
        </p:spPr>
      </p:pic>
      <p:pic>
        <p:nvPicPr>
          <p:cNvPr id="10" name="Picture 8" descr="PICT00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240" y="3601633"/>
            <a:ext cx="4937760" cy="325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Century Gothic" pitchFamily="34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4</a:t>
            </a:r>
            <a:r>
              <a:rPr lang="en-US" sz="3600" dirty="0">
                <a:latin typeface="Century Gothic" pitchFamily="34" charset="0"/>
              </a:rPr>
              <a:t>   TREATMENT AREAS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358" y="96253"/>
            <a:ext cx="649706" cy="64970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pic>
        <p:nvPicPr>
          <p:cNvPr id="8" name="Picture 2" descr="El Cerrito Green Streets Rain Garde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86671" y="1081643"/>
            <a:ext cx="3655232" cy="2741424"/>
          </a:xfrm>
          <a:prstGeom prst="rect">
            <a:avLst/>
          </a:prstGeom>
          <a:noFill/>
        </p:spPr>
      </p:pic>
      <p:pic>
        <p:nvPicPr>
          <p:cNvPr id="14" name="Picture 2" descr="Innovation that Infiltrates: 21st Street in Paso Robles, CA. Design by SvR Design Company and Cannon. Images by Cannon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593" y="1056167"/>
            <a:ext cx="3364281" cy="5025655"/>
          </a:xfrm>
          <a:prstGeom prst="rect">
            <a:avLst/>
          </a:prstGeom>
          <a:noFill/>
        </p:spPr>
      </p:pic>
      <p:pic>
        <p:nvPicPr>
          <p:cNvPr id="15" name="Picture 2" descr="El Cerrito Green Streets Rain Garden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57330" y="4048895"/>
            <a:ext cx="4488115" cy="228112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676" y="825624"/>
            <a:ext cx="413699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Debris Cleanout</a:t>
            </a:r>
          </a:p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Signs of erosion gullies, animal burrowing, overtopping or slumping</a:t>
            </a:r>
          </a:p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Sediment/Organic Debris Removal</a:t>
            </a:r>
          </a:p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Vegetation Maintenance &amp; Replacement</a:t>
            </a:r>
          </a:p>
          <a:p>
            <a:pPr marL="233363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Water Draining properly</a:t>
            </a:r>
          </a:p>
          <a:p>
            <a:pPr marL="690563" lvl="1" indent="-2333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Century Gothic" pitchFamily="34" charset="0"/>
              </a:rPr>
              <a:t>If standing water is observed for more than 48 hours after a storm event maintenance required</a:t>
            </a:r>
          </a:p>
          <a:p>
            <a:pPr marL="233363" indent="-233363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 anchor="ctr"/>
          <a:lstStyle/>
          <a:p>
            <a:pPr algn="l"/>
            <a:r>
              <a:rPr lang="en-US" sz="3600" dirty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en-US" sz="3600" dirty="0">
                <a:cs typeface="Times New Roman" pitchFamily="18" charset="0"/>
              </a:rPr>
              <a:t>MAINTENANCE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7" name="Picture 6" descr="IMG_73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440" y="0"/>
            <a:ext cx="4480560" cy="3360420"/>
          </a:xfrm>
          <a:prstGeom prst="rect">
            <a:avLst/>
          </a:prstGeom>
        </p:spPr>
      </p:pic>
      <p:pic>
        <p:nvPicPr>
          <p:cNvPr id="10" name="Picture 9" descr="IMG_73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440" y="3320016"/>
            <a:ext cx="4480560" cy="33604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pic>
        <p:nvPicPr>
          <p:cNvPr id="162818" name="Picture 2" descr="Zoo Ciara 6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3371051" cy="2345690"/>
          </a:xfrm>
          <a:prstGeom prst="rect">
            <a:avLst/>
          </a:prstGeom>
          <a:noFill/>
        </p:spPr>
      </p:pic>
      <p:pic>
        <p:nvPicPr>
          <p:cNvPr id="19" name="Picture 2" descr="Zoo Ciara 604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838200"/>
            <a:ext cx="3428999" cy="257175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84572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7338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Early Designs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6”-12” depth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Flat bottom – zero slope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Became too deep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Side slope stabilization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Curb and gutter systems</a:t>
            </a:r>
          </a:p>
          <a:p>
            <a:pPr marL="287338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Lessons Learned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Shallower depth has advantages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Use check dams 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More cells</a:t>
            </a:r>
          </a:p>
          <a:p>
            <a:pPr marL="287338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Benefit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Aesthetics	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Improved Function</a:t>
            </a:r>
          </a:p>
          <a:p>
            <a:pPr marL="744538" lvl="1" indent="-287338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Easier Maintenance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105400" y="2057400"/>
            <a:ext cx="2743200" cy="762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24600" y="2133600"/>
            <a:ext cx="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334000" y="5257800"/>
            <a:ext cx="20574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77000" y="5334000"/>
            <a:ext cx="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6172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Source: Los Angeles Zoo designed by others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 anchor="ctr"/>
          <a:lstStyle/>
          <a:p>
            <a:pPr algn="l"/>
            <a:r>
              <a:rPr lang="en-US" sz="3600" dirty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en-US" sz="3600" dirty="0">
                <a:cs typeface="Times New Roman" pitchFamily="18" charset="0"/>
              </a:rPr>
              <a:t>LESSONS LEARNED</a:t>
            </a:r>
            <a:endParaRPr lang="en-US" sz="3600" dirty="0">
              <a:latin typeface="Century Gothic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Century Gothic" pitchFamily="34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5</a:t>
            </a:r>
            <a:r>
              <a:rPr lang="en-US" sz="3600" dirty="0">
                <a:latin typeface="Century Gothic" pitchFamily="34" charset="0"/>
              </a:rPr>
              <a:t>   OVERFLOW &amp; SPILLWAYS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14036" y="1098658"/>
            <a:ext cx="3011055" cy="3565706"/>
          </a:xfrm>
        </p:spPr>
        <p:txBody>
          <a:bodyPr anchor="t">
            <a:noAutofit/>
          </a:bodyPr>
          <a:lstStyle/>
          <a:p>
            <a:r>
              <a:rPr lang="en-US" sz="2400" dirty="0"/>
              <a:t>Overflow/Outlet Structures</a:t>
            </a:r>
          </a:p>
          <a:p>
            <a:pPr lvl="0"/>
            <a:r>
              <a:rPr lang="en-US" sz="2400" dirty="0"/>
              <a:t>Spillways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674625" y="1705497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358" y="96253"/>
            <a:ext cx="649706" cy="64970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pic>
        <p:nvPicPr>
          <p:cNvPr id="12" name="Picture 11" descr="IMG_425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2665" y="808074"/>
            <a:ext cx="4051335" cy="3291840"/>
          </a:xfrm>
          <a:prstGeom prst="rect">
            <a:avLst/>
          </a:prstGeom>
        </p:spPr>
      </p:pic>
      <p:pic>
        <p:nvPicPr>
          <p:cNvPr id="14" name="Picture 13" descr="IMG_016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0535"/>
            <a:ext cx="5209953" cy="3907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wp-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640" y="3426688"/>
            <a:ext cx="4023360" cy="319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Times New Roman" pitchFamily="18" charset="0"/>
              </a:rPr>
              <a:t>  MAINTENANCE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6087" y="753045"/>
            <a:ext cx="4756728" cy="5759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39725" indent="-3397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EMERGENCY SPILLWAYS</a:t>
            </a:r>
          </a:p>
          <a:p>
            <a:pPr marL="796925" lvl="1" indent="-3397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Check for settling gulling, erosion damage, settling &amp; clogging</a:t>
            </a:r>
          </a:p>
          <a:p>
            <a:pPr marL="796925" lvl="1" indent="-3397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Repair as necessary and return to design grades</a:t>
            </a:r>
          </a:p>
          <a:p>
            <a:pPr marL="339725" indent="-339725">
              <a:spcAft>
                <a:spcPts val="600"/>
              </a:spcAft>
            </a:pPr>
            <a:endParaRPr lang="en-US" sz="2400" dirty="0">
              <a:latin typeface="Century Gothic" pitchFamily="34" charset="0"/>
            </a:endParaRPr>
          </a:p>
          <a:p>
            <a:pPr marL="339725" indent="-3397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OVERFLOW STRUCTURE</a:t>
            </a:r>
          </a:p>
          <a:p>
            <a:pPr marL="796925" lvl="1" indent="-3397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Check for sediment accumulation that impacts inflow.  If sediment accumulation.  Schedule cleaning</a:t>
            </a:r>
          </a:p>
          <a:p>
            <a:pPr marL="796925" lvl="1" indent="-3397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Check for leaf litter, debris and inlet clogging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4" name="Picture 13" descr="DSC_02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40" y="68269"/>
            <a:ext cx="4023360" cy="3017520"/>
          </a:xfrm>
          <a:prstGeom prst="rect">
            <a:avLst/>
          </a:prstGeom>
        </p:spPr>
      </p:pic>
      <p:sp>
        <p:nvSpPr>
          <p:cNvPr id="15" name="Down Arrow 14"/>
          <p:cNvSpPr>
            <a:spLocks noChangeArrowheads="1"/>
          </p:cNvSpPr>
          <p:nvPr/>
        </p:nvSpPr>
        <p:spPr bwMode="auto">
          <a:xfrm>
            <a:off x="8160327" y="889000"/>
            <a:ext cx="457200" cy="8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>
            <a:off x="7296727" y="3886199"/>
            <a:ext cx="457200" cy="8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54983" y="4941455"/>
            <a:ext cx="1228435" cy="3971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Century Gothic" pitchFamily="34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6</a:t>
            </a:r>
            <a:r>
              <a:rPr lang="en-US" sz="3600" dirty="0">
                <a:latin typeface="Century Gothic" pitchFamily="34" charset="0"/>
              </a:rPr>
              <a:t>   SURROUNDING AREA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75491" y="1175329"/>
            <a:ext cx="3888509" cy="4865254"/>
          </a:xfrm>
        </p:spPr>
        <p:txBody>
          <a:bodyPr anchor="t">
            <a:noAutofit/>
          </a:bodyPr>
          <a:lstStyle/>
          <a:p>
            <a:r>
              <a:rPr lang="en-US" sz="2400" dirty="0"/>
              <a:t>Debris Removal</a:t>
            </a:r>
          </a:p>
          <a:p>
            <a:pPr lvl="1"/>
            <a:r>
              <a:rPr lang="en-US" sz="2000" dirty="0"/>
              <a:t>Remove trash from perimeter areas.</a:t>
            </a:r>
          </a:p>
          <a:p>
            <a:r>
              <a:rPr lang="en-US" sz="2400" dirty="0"/>
              <a:t>Pavement Sweeping</a:t>
            </a:r>
          </a:p>
          <a:p>
            <a:pPr lvl="1"/>
            <a:r>
              <a:rPr lang="en-US" sz="2000" dirty="0"/>
              <a:t>Sweep parking lot minimum once a year after spring thaw.</a:t>
            </a:r>
          </a:p>
          <a:p>
            <a:r>
              <a:rPr lang="en-US" sz="2400" dirty="0"/>
              <a:t>Drainage Network</a:t>
            </a:r>
          </a:p>
          <a:p>
            <a:pPr lvl="1"/>
            <a:r>
              <a:rPr lang="en-US" sz="2000" dirty="0"/>
              <a:t>Ensure proper operation.</a:t>
            </a:r>
          </a:p>
          <a:p>
            <a:r>
              <a:rPr lang="en-US" sz="2400" dirty="0"/>
              <a:t>Contributing drainage area stabilized</a:t>
            </a:r>
          </a:p>
          <a:p>
            <a:pPr lvl="0"/>
            <a:endParaRPr lang="en-US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13000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358" y="96253"/>
            <a:ext cx="649706" cy="64970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pic>
        <p:nvPicPr>
          <p:cNvPr id="8" name="Picture 6" descr="tra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1430" y="-133713"/>
            <a:ext cx="3020291" cy="21945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" name="Picture 10" descr="IMGP282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007836"/>
            <a:ext cx="3810000" cy="28501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0" y="967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entury Gothic" pitchFamily="34" charset="0"/>
              </a:rPr>
              <a:t>VEGETATION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2000250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13000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999836"/>
            <a:ext cx="4403436" cy="585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entury Gothic" pitchFamily="34" charset="0"/>
              </a:rPr>
              <a:t>Pruning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Century Gothic" pitchFamily="34" charset="0"/>
              </a:rPr>
              <a:t>Why?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dirty="0">
                <a:latin typeface="Century Gothic" pitchFamily="34" charset="0"/>
              </a:rPr>
              <a:t>Maintain plant health and vigor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dirty="0">
                <a:latin typeface="Century Gothic" pitchFamily="34" charset="0"/>
              </a:rPr>
              <a:t>Removal of dead or broken wood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dirty="0">
                <a:latin typeface="Century Gothic" pitchFamily="34" charset="0"/>
              </a:rPr>
              <a:t>Encouragement of flowering and fruiting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0" dirty="0">
                <a:latin typeface="Century Gothic" pitchFamily="34" charset="0"/>
              </a:rPr>
              <a:t>Control of overgrowth of plant material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When?</a:t>
            </a:r>
          </a:p>
          <a:p>
            <a:pPr marL="1200150" lvl="2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entury Gothic" pitchFamily="34" charset="0"/>
              </a:rPr>
              <a:t>Annually – Fall or Spring</a:t>
            </a: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0" dirty="0">
              <a:solidFill>
                <a:srgbClr val="1F497D"/>
              </a:solidFill>
              <a:latin typeface="Century Gothic" pitchFamily="34" charset="0"/>
            </a:endParaRP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0" dirty="0">
              <a:latin typeface="Century Gothic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31508" y="1043709"/>
            <a:ext cx="4112492" cy="58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Weeding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Why?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Control invasive plants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Promote native non-invasive plant growth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When?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Monthly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April thru October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Do not use chemical herbicides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Remove by hand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WHY IS THIS IMPORTANT?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2000250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>
            <a:off x="816745" y="1491449"/>
            <a:ext cx="1325880" cy="17222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6640746" y="1882318"/>
            <a:ext cx="1755504" cy="12801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22" name="AutoShape 2" descr="Image result for MASSD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5124" name="AutoShape 4" descr="Image result for MASSD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5126" name="AutoShape 6" descr="Image result for MASSD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itchFamily="34" charset="0"/>
            </a:endParaRPr>
          </a:p>
        </p:txBody>
      </p:sp>
      <p:pic>
        <p:nvPicPr>
          <p:cNvPr id="12" name="Picture 11" descr="DEP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378" y="889265"/>
            <a:ext cx="850039" cy="1090455"/>
          </a:xfrm>
          <a:prstGeom prst="rect">
            <a:avLst/>
          </a:prstGeom>
        </p:spPr>
      </p:pic>
      <p:pic>
        <p:nvPicPr>
          <p:cNvPr id="15" name="Picture 14" descr="inde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0897" y="1987711"/>
            <a:ext cx="2528679" cy="9681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089" y="3530434"/>
            <a:ext cx="862458" cy="862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661" y="1999369"/>
            <a:ext cx="1438183" cy="8752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958" y="990562"/>
            <a:ext cx="856133" cy="856133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953" y="990562"/>
            <a:ext cx="901084" cy="91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03" y="3550840"/>
            <a:ext cx="1076035" cy="1043709"/>
          </a:xfrm>
          <a:prstGeom prst="rect">
            <a:avLst/>
          </a:prstGeom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91837" y="3554408"/>
            <a:ext cx="1047565" cy="9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919516" y="3009530"/>
            <a:ext cx="380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</a:rPr>
              <a:t>STATE AND LOCAL AGENCIES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2512" y="4628501"/>
            <a:ext cx="142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</a:rPr>
              <a:t>DESIGNERS</a:t>
            </a:r>
          </a:p>
        </p:txBody>
      </p:sp>
      <p:sp>
        <p:nvSpPr>
          <p:cNvPr id="24" name="Bent Arrow 23"/>
          <p:cNvSpPr/>
          <p:nvPr/>
        </p:nvSpPr>
        <p:spPr>
          <a:xfrm rot="10800000">
            <a:off x="6313750" y="5091593"/>
            <a:ext cx="1755504" cy="12801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32981" y="6270442"/>
            <a:ext cx="221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</a:rPr>
              <a:t>CONTRACTORS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491550"/>
            <a:ext cx="294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entury Gothic" pitchFamily="34" charset="0"/>
              </a:rPr>
              <a:t>OWNERS &amp; OPERATORS</a:t>
            </a:r>
          </a:p>
        </p:txBody>
      </p:sp>
      <p:sp>
        <p:nvSpPr>
          <p:cNvPr id="27" name="Bent Arrow 26"/>
          <p:cNvSpPr/>
          <p:nvPr/>
        </p:nvSpPr>
        <p:spPr>
          <a:xfrm rot="16200000">
            <a:off x="889247" y="4780626"/>
            <a:ext cx="1325880" cy="17222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588999"/>
            <a:ext cx="1629910" cy="7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128" y="1001778"/>
            <a:ext cx="862458" cy="8624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19375495">
            <a:off x="7355770" y="5922851"/>
            <a:ext cx="177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B9BD5"/>
                </a:solidFill>
                <a:latin typeface="Century Gothic" pitchFamily="34" charset="0"/>
              </a:rPr>
              <a:t>CONSTRUCTION DRAWINGS</a:t>
            </a:r>
          </a:p>
        </p:txBody>
      </p:sp>
      <p:sp>
        <p:nvSpPr>
          <p:cNvPr id="31" name="TextBox 30"/>
          <p:cNvSpPr txBox="1"/>
          <p:nvPr/>
        </p:nvSpPr>
        <p:spPr>
          <a:xfrm rot="2719114">
            <a:off x="-125630" y="6111649"/>
            <a:ext cx="1731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B9BD5"/>
                </a:solidFill>
                <a:latin typeface="Century Gothic" pitchFamily="34" charset="0"/>
              </a:rPr>
              <a:t>INSTALLATION</a:t>
            </a:r>
          </a:p>
        </p:txBody>
      </p:sp>
      <p:sp>
        <p:nvSpPr>
          <p:cNvPr id="32" name="TextBox 31"/>
          <p:cNvSpPr txBox="1"/>
          <p:nvPr/>
        </p:nvSpPr>
        <p:spPr>
          <a:xfrm rot="2435023">
            <a:off x="7094524" y="1343454"/>
            <a:ext cx="209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B9BD5"/>
                </a:solidFill>
                <a:latin typeface="Century Gothic" pitchFamily="34" charset="0"/>
              </a:rPr>
              <a:t>REGULATIONS AND DESIGN MANUALS</a:t>
            </a:r>
          </a:p>
        </p:txBody>
      </p:sp>
      <p:sp>
        <p:nvSpPr>
          <p:cNvPr id="33" name="TextBox 32"/>
          <p:cNvSpPr txBox="1"/>
          <p:nvPr/>
        </p:nvSpPr>
        <p:spPr>
          <a:xfrm rot="19150171">
            <a:off x="-162305" y="1109121"/>
            <a:ext cx="18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5B9BD5"/>
                </a:solidFill>
                <a:latin typeface="Century Gothic" pitchFamily="34" charset="0"/>
              </a:rPr>
              <a:t>OPERATION AND MAINTENANCE</a:t>
            </a:r>
          </a:p>
        </p:txBody>
      </p:sp>
      <p:pic>
        <p:nvPicPr>
          <p:cNvPr id="34" name="Picture 33" descr="050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163" y="4590473"/>
            <a:ext cx="2197520" cy="1648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entury Gothic" pitchFamily="34" charset="0"/>
              </a:rPr>
              <a:t>VEGETATION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2000250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13000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pic>
        <p:nvPicPr>
          <p:cNvPr id="14" name="Picture 2" descr="Zoo Ciara 604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065" y="3474720"/>
            <a:ext cx="4692935" cy="3383280"/>
          </a:xfrm>
          <a:prstGeom prst="rect">
            <a:avLst/>
          </a:prstGeom>
          <a:noFill/>
        </p:spPr>
      </p:pic>
      <p:pic>
        <p:nvPicPr>
          <p:cNvPr id="15" name="Picture 2" descr="Zoo Ciara 60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48327" y="3474720"/>
            <a:ext cx="4695673" cy="3383280"/>
          </a:xfrm>
          <a:prstGeom prst="rect">
            <a:avLst/>
          </a:prstGeom>
          <a:noFill/>
        </p:spPr>
      </p:pic>
      <p:pic>
        <p:nvPicPr>
          <p:cNvPr id="16" name="Picture 2" descr="Zoo Ciara 604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808503"/>
            <a:ext cx="4632960" cy="3474720"/>
          </a:xfrm>
          <a:prstGeom prst="rect">
            <a:avLst/>
          </a:prstGeom>
          <a:noFill/>
        </p:spPr>
      </p:pic>
      <p:pic>
        <p:nvPicPr>
          <p:cNvPr id="17" name="Picture 2" descr="Zoo Ciara 604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7901"/>
            <a:ext cx="4652105" cy="3474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7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3647" y="0"/>
            <a:ext cx="3820353" cy="6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-1" y="914400"/>
            <a:ext cx="53340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8"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Century Gothic" pitchFamily="34" charset="0"/>
                <a:cs typeface="Arial" pitchFamily="34" charset="0"/>
              </a:rPr>
              <a:t>Early Designs</a:t>
            </a:r>
          </a:p>
          <a:p>
            <a:pPr marL="496888" lvl="1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Ornamental/flowering  “gardens”</a:t>
            </a:r>
          </a:p>
          <a:p>
            <a:pPr marL="496888" lvl="1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Predominantly Native Plants</a:t>
            </a:r>
          </a:p>
          <a:p>
            <a:pPr marL="496888" lvl="1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Included Larger shrubs</a:t>
            </a:r>
          </a:p>
          <a:p>
            <a:pPr marL="496888" lvl="1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Trees often excluded</a:t>
            </a:r>
          </a:p>
          <a:p>
            <a:pPr marL="496888" lvl="1">
              <a:buSzPct val="100000"/>
            </a:pPr>
            <a:endParaRPr lang="en-US" sz="2400" dirty="0">
              <a:latin typeface="Century Gothic" pitchFamily="34" charset="0"/>
              <a:cs typeface="Arial" pitchFamily="34" charset="0"/>
            </a:endParaRPr>
          </a:p>
          <a:p>
            <a:pPr marL="434975" lvl="1" indent="-37306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Lessons Learned</a:t>
            </a:r>
          </a:p>
          <a:p>
            <a:pPr marL="496888" lvl="1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Greater mix of plants</a:t>
            </a:r>
          </a:p>
          <a:p>
            <a:pPr marL="496888" lvl="1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Grasses, Herbs and Forbs do   </a:t>
            </a:r>
          </a:p>
          <a:p>
            <a:pPr marL="496888" lvl="1">
              <a:buSzPct val="100000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  well</a:t>
            </a:r>
          </a:p>
          <a:p>
            <a:pPr marL="682625" lvl="1" indent="-16351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Less manicured and ornamental more wild &amp; natural</a:t>
            </a:r>
          </a:p>
          <a:p>
            <a:pPr marL="682625" lvl="1" indent="-16351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Work with Nature</a:t>
            </a:r>
          </a:p>
          <a:p>
            <a:pPr marL="496888" lvl="1">
              <a:buSzPct val="100000"/>
            </a:pPr>
            <a:endParaRPr lang="en-US" sz="2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  <a:p>
            <a:pPr marL="496888" lvl="1">
              <a:buSzPct val="100000"/>
            </a:pPr>
            <a:endParaRPr lang="en-US" sz="2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65810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SW Montgomery Green Street Plan by Nevue Ngan 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 anchor="ctr"/>
          <a:lstStyle/>
          <a:p>
            <a:pPr algn="l"/>
            <a:r>
              <a:rPr lang="en-US" sz="3600" dirty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en-US" sz="3600" dirty="0">
                <a:cs typeface="Times New Roman" pitchFamily="18" charset="0"/>
              </a:rPr>
              <a:t>LESSONS LEARNED</a:t>
            </a:r>
            <a:endParaRPr lang="en-US" sz="3600" dirty="0">
              <a:latin typeface="Century Gothic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oo Ciara 604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430" y="3840480"/>
            <a:ext cx="4530570" cy="3017520"/>
          </a:xfrm>
          <a:prstGeom prst="rect">
            <a:avLst/>
          </a:prstGeom>
          <a:noFill/>
        </p:spPr>
      </p:pic>
      <p:pic>
        <p:nvPicPr>
          <p:cNvPr id="5" name="Picture 2" descr="Zoo Ciara 60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2419" y="0"/>
            <a:ext cx="4521581" cy="3383280"/>
          </a:xfrm>
          <a:prstGeom prst="rect">
            <a:avLst/>
          </a:prstGeom>
          <a:noFill/>
        </p:spPr>
      </p:pic>
      <p:pic>
        <p:nvPicPr>
          <p:cNvPr id="6" name="Picture 2" descr="Zoo Ciara 604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840480"/>
            <a:ext cx="4538352" cy="3017520"/>
          </a:xfrm>
          <a:prstGeom prst="rect">
            <a:avLst/>
          </a:prstGeom>
          <a:noFill/>
        </p:spPr>
      </p:pic>
      <p:pic>
        <p:nvPicPr>
          <p:cNvPr id="7" name="Picture 2" descr="Zoo Ciara 60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4511039" cy="3383280"/>
          </a:xfrm>
          <a:prstGeom prst="rect">
            <a:avLst/>
          </a:prstGeom>
          <a:noFill/>
        </p:spPr>
      </p:pic>
      <p:pic>
        <p:nvPicPr>
          <p:cNvPr id="8" name="Picture 2" descr="\\hw-file\HW-Server\Projects\2005\5093 Housing Assis-YMCA-Lombard\Photos\130729-Kimber Follow up\IMG_274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476" y="828963"/>
            <a:ext cx="612119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rsleywitten-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pic>
        <p:nvPicPr>
          <p:cNvPr id="16" name="Picture 15" descr="151013_weed species_12003_Page_1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439487" cy="6853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276" y="1065320"/>
            <a:ext cx="486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SMART   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rsleywitten-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pic>
        <p:nvPicPr>
          <p:cNvPr id="5" name="Picture 4" descr="151013_weed species_12003_Page_1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002509" cy="3382392"/>
          </a:xfrm>
          <a:prstGeom prst="rect">
            <a:avLst/>
          </a:prstGeom>
        </p:spPr>
      </p:pic>
      <p:pic>
        <p:nvPicPr>
          <p:cNvPr id="6" name="Picture 5" descr="151013_weed species_12003_Page_1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04513"/>
            <a:ext cx="7954392" cy="3453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104" y="1127464"/>
            <a:ext cx="814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ORIENTAL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BITTERSWEET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317" y="4422558"/>
            <a:ext cx="8050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JAPANESE  KNOTWEED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91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  TO MOW OF NOT MOW?</a:t>
            </a:r>
          </a:p>
        </p:txBody>
      </p:sp>
      <p:pic>
        <p:nvPicPr>
          <p:cNvPr id="22532" name="Picture 8" descr="Midwest_HIG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831273"/>
            <a:ext cx="451104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Midwest_HIG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823286"/>
            <a:ext cx="451104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644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20" y="2834640"/>
            <a:ext cx="5364480" cy="4023360"/>
          </a:xfrm>
          <a:prstGeom prst="rect">
            <a:avLst/>
          </a:prstGeom>
        </p:spPr>
      </p:pic>
      <p:pic>
        <p:nvPicPr>
          <p:cNvPr id="5" name="Picture 4" descr="IMG_736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21" y="2834640"/>
            <a:ext cx="5364479" cy="402336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04592" y="846992"/>
            <a:ext cx="4639408" cy="91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THAT IS THE QUESTION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  FERTILIZING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4038600" cy="5562600"/>
          </a:xfrm>
        </p:spPr>
        <p:txBody>
          <a:bodyPr>
            <a:normAutofit/>
          </a:bodyPr>
          <a:lstStyle/>
          <a:p>
            <a:r>
              <a:rPr lang="en-US" sz="2800" dirty="0"/>
              <a:t>Fertilization should not be necessary</a:t>
            </a:r>
          </a:p>
          <a:p>
            <a:endParaRPr lang="en-US" sz="1600" dirty="0"/>
          </a:p>
          <a:p>
            <a:pPr lvl="1"/>
            <a:r>
              <a:rPr lang="en-US" sz="2400" dirty="0"/>
              <a:t>Compromises pollutant reduction effectiveness</a:t>
            </a:r>
          </a:p>
          <a:p>
            <a:pPr lvl="1"/>
            <a:endParaRPr lang="en-US" sz="1600" dirty="0"/>
          </a:p>
          <a:p>
            <a:pPr lvl="1"/>
            <a:r>
              <a:rPr lang="en-US" sz="2400" dirty="0"/>
              <a:t>Leads to weak plant growth</a:t>
            </a:r>
          </a:p>
          <a:p>
            <a:pPr lvl="1"/>
            <a:endParaRPr lang="en-US" sz="1600" dirty="0"/>
          </a:p>
          <a:p>
            <a:pPr lvl="1"/>
            <a:r>
              <a:rPr lang="en-US" sz="2400" dirty="0"/>
              <a:t>Promotes disease and pests</a:t>
            </a:r>
          </a:p>
          <a:p>
            <a:pPr lvl="1"/>
            <a:endParaRPr lang="en-US" sz="1600" dirty="0"/>
          </a:p>
          <a:p>
            <a:pPr lvl="1"/>
            <a:r>
              <a:rPr lang="en-US" sz="2400" dirty="0"/>
              <a:t>Inhibits soil life</a:t>
            </a:r>
          </a:p>
          <a:p>
            <a:endParaRPr lang="en-US" sz="2800" dirty="0"/>
          </a:p>
        </p:txBody>
      </p:sp>
      <p:pic>
        <p:nvPicPr>
          <p:cNvPr id="32773" name="Picture 6" descr="fertilizer-15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2619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876800" y="1219200"/>
            <a:ext cx="2667000" cy="2743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4876800" y="1143000"/>
            <a:ext cx="2667000" cy="2743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4876800" y="1219200"/>
            <a:ext cx="2590800" cy="2743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entury Gothic" pitchFamily="34" charset="0"/>
              </a:rPr>
              <a:t>SHORT-TERM MAINTENANCE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2000250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13000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999" y="822035"/>
            <a:ext cx="5221178" cy="6151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Why Inspect?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Ensure proper design function after construction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When to inspect?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6 months period after construction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Monthly during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an immediately after construction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After rain events of 1” and greater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What to inspect?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Erosion and Gullying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Grass/Plant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growth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Washouts Inlet flumes or pipes inlets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Sediment forebay </a:t>
            </a:r>
          </a:p>
        </p:txBody>
      </p:sp>
      <p:pic>
        <p:nvPicPr>
          <p:cNvPr id="9" name="Picture 3" descr="PICT000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960" y="1026041"/>
            <a:ext cx="3749040" cy="277513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  <p:pic>
        <p:nvPicPr>
          <p:cNvPr id="10" name="Picture 6" descr="washou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960" y="4046220"/>
            <a:ext cx="3749040" cy="28117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4267200" cy="5867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1F497D"/>
                </a:solidFill>
              </a:rPr>
              <a:t>When to inspect?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FF0000"/>
                </a:solidFill>
              </a:rPr>
              <a:t>Spring thru fall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1F497D"/>
                </a:solidFill>
              </a:rPr>
              <a:t>During the typical routine landscape maintenance:</a:t>
            </a:r>
            <a:endParaRPr lang="en-US" sz="1600" dirty="0">
              <a:solidFill>
                <a:srgbClr val="1F497D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1F497D"/>
                </a:solidFill>
              </a:rPr>
              <a:t>Once per month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1F497D"/>
                </a:solidFill>
              </a:rPr>
              <a:t>After large storm events </a:t>
            </a:r>
            <a:endParaRPr lang="en-US" sz="1600" dirty="0">
              <a:solidFill>
                <a:srgbClr val="1F497D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rgbClr val="1F497D"/>
                </a:solidFill>
              </a:rPr>
              <a:t>During other extreme weather events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F497D"/>
                </a:solidFill>
              </a:rPr>
              <a:t>What to Inspect?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1F497D"/>
                </a:solidFill>
              </a:rPr>
              <a:t>Debris Accumulation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1F497D"/>
                </a:solidFill>
              </a:rPr>
              <a:t>Sediment build up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Weeds and invasive plants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1F497D"/>
                </a:solidFill>
              </a:rPr>
              <a:t>Plant and grass health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1F497D"/>
                </a:solidFill>
              </a:rPr>
              <a:t>Erosion/Gullying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1F497D"/>
                </a:solidFill>
              </a:rPr>
              <a:t>Inlet/Outlet structure clogging</a:t>
            </a:r>
          </a:p>
          <a:p>
            <a:endParaRPr lang="en-US" sz="2800" dirty="0">
              <a:solidFill>
                <a:srgbClr val="1F497D"/>
              </a:solidFill>
            </a:endParaRP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latin typeface="Century Gothic" pitchFamily="34" charset="0"/>
              </a:rPr>
              <a:t>LONG-TERM MAINTENANCE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126" name="Picture 6" descr="DSCN51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280" y="831272"/>
            <a:ext cx="3474720" cy="441863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9" name="Picture 8" descr="DSC_027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440" y="3858618"/>
            <a:ext cx="4480560" cy="299938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170611 LIBRARY SITE PL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1" y="4243513"/>
            <a:ext cx="8737599" cy="2885949"/>
          </a:xfrm>
          <a:prstGeom prst="rect">
            <a:avLst/>
          </a:prstGeom>
        </p:spPr>
      </p:pic>
      <p:pic>
        <p:nvPicPr>
          <p:cNvPr id="49" name="Picture 48" descr="170611 LIBRARY SITE PLAN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3" y="0"/>
            <a:ext cx="8709891" cy="4058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6123400" y="1837476"/>
            <a:ext cx="203377" cy="387863"/>
          </a:xfrm>
          <a:prstGeom prst="downArrow">
            <a:avLst/>
          </a:prstGeom>
          <a:solidFill>
            <a:srgbClr val="0066FF">
              <a:alpha val="75000"/>
            </a:srgbClr>
          </a:solidFill>
          <a:ln w="9525">
            <a:solidFill>
              <a:srgbClr val="286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1590785" y="2533771"/>
            <a:ext cx="203377" cy="387863"/>
          </a:xfrm>
          <a:prstGeom prst="downArrow">
            <a:avLst/>
          </a:prstGeom>
          <a:solidFill>
            <a:srgbClr val="0066FF">
              <a:alpha val="75000"/>
            </a:srgbClr>
          </a:solidFill>
          <a:ln w="9525">
            <a:solidFill>
              <a:srgbClr val="286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0" y="-1616363"/>
            <a:ext cx="9144000" cy="146685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How Do They Work</a:t>
            </a:r>
            <a:r>
              <a:rPr lang="en-US" sz="6000" dirty="0">
                <a:latin typeface="Century Gothic" pitchFamily="34" charset="0"/>
              </a:rPr>
              <a:t>?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1602200" y="1888276"/>
            <a:ext cx="203377" cy="387863"/>
          </a:xfrm>
          <a:prstGeom prst="downArrow">
            <a:avLst/>
          </a:prstGeom>
          <a:solidFill>
            <a:srgbClr val="0066FF">
              <a:alpha val="75000"/>
            </a:srgbClr>
          </a:solidFill>
          <a:ln w="9525">
            <a:solidFill>
              <a:srgbClr val="286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6105635" y="2428996"/>
            <a:ext cx="203377" cy="387863"/>
          </a:xfrm>
          <a:prstGeom prst="downArrow">
            <a:avLst/>
          </a:prstGeom>
          <a:solidFill>
            <a:srgbClr val="0066FF">
              <a:alpha val="75000"/>
            </a:srgbClr>
          </a:solidFill>
          <a:ln w="9525">
            <a:solidFill>
              <a:srgbClr val="286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086350" y="2462213"/>
            <a:ext cx="1443038" cy="447675"/>
          </a:xfrm>
          <a:custGeom>
            <a:avLst/>
            <a:gdLst>
              <a:gd name="connsiteX0" fmla="*/ 166688 w 1443038"/>
              <a:gd name="connsiteY0" fmla="*/ 0 h 447675"/>
              <a:gd name="connsiteX1" fmla="*/ 666750 w 1443038"/>
              <a:gd name="connsiteY1" fmla="*/ 9525 h 447675"/>
              <a:gd name="connsiteX2" fmla="*/ 1214438 w 1443038"/>
              <a:gd name="connsiteY2" fmla="*/ 9525 h 447675"/>
              <a:gd name="connsiteX3" fmla="*/ 1352550 w 1443038"/>
              <a:gd name="connsiteY3" fmla="*/ 28575 h 447675"/>
              <a:gd name="connsiteX4" fmla="*/ 1433513 w 1443038"/>
              <a:gd name="connsiteY4" fmla="*/ 71437 h 447675"/>
              <a:gd name="connsiteX5" fmla="*/ 1443038 w 1443038"/>
              <a:gd name="connsiteY5" fmla="*/ 200025 h 447675"/>
              <a:gd name="connsiteX6" fmla="*/ 1438275 w 1443038"/>
              <a:gd name="connsiteY6" fmla="*/ 328612 h 447675"/>
              <a:gd name="connsiteX7" fmla="*/ 1414463 w 1443038"/>
              <a:gd name="connsiteY7" fmla="*/ 419100 h 447675"/>
              <a:gd name="connsiteX8" fmla="*/ 1347788 w 1443038"/>
              <a:gd name="connsiteY8" fmla="*/ 442912 h 447675"/>
              <a:gd name="connsiteX9" fmla="*/ 142875 w 1443038"/>
              <a:gd name="connsiteY9" fmla="*/ 447675 h 447675"/>
              <a:gd name="connsiteX10" fmla="*/ 47625 w 1443038"/>
              <a:gd name="connsiteY10" fmla="*/ 438150 h 447675"/>
              <a:gd name="connsiteX11" fmla="*/ 14288 w 1443038"/>
              <a:gd name="connsiteY11" fmla="*/ 385762 h 447675"/>
              <a:gd name="connsiteX12" fmla="*/ 0 w 1443038"/>
              <a:gd name="connsiteY12" fmla="*/ 161925 h 447675"/>
              <a:gd name="connsiteX13" fmla="*/ 9525 w 1443038"/>
              <a:gd name="connsiteY13" fmla="*/ 90487 h 447675"/>
              <a:gd name="connsiteX14" fmla="*/ 47625 w 1443038"/>
              <a:gd name="connsiteY14" fmla="*/ 42862 h 447675"/>
              <a:gd name="connsiteX15" fmla="*/ 166688 w 1443038"/>
              <a:gd name="connsiteY15" fmla="*/ 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3038" h="447675">
                <a:moveTo>
                  <a:pt x="166688" y="0"/>
                </a:moveTo>
                <a:lnTo>
                  <a:pt x="666750" y="9525"/>
                </a:lnTo>
                <a:lnTo>
                  <a:pt x="1214438" y="9525"/>
                </a:lnTo>
                <a:lnTo>
                  <a:pt x="1352550" y="28575"/>
                </a:lnTo>
                <a:lnTo>
                  <a:pt x="1433513" y="71437"/>
                </a:lnTo>
                <a:lnTo>
                  <a:pt x="1443038" y="200025"/>
                </a:lnTo>
                <a:lnTo>
                  <a:pt x="1438275" y="328612"/>
                </a:lnTo>
                <a:lnTo>
                  <a:pt x="1414463" y="419100"/>
                </a:lnTo>
                <a:lnTo>
                  <a:pt x="1347788" y="442912"/>
                </a:lnTo>
                <a:lnTo>
                  <a:pt x="142875" y="447675"/>
                </a:lnTo>
                <a:lnTo>
                  <a:pt x="47625" y="438150"/>
                </a:lnTo>
                <a:lnTo>
                  <a:pt x="14288" y="385762"/>
                </a:lnTo>
                <a:lnTo>
                  <a:pt x="0" y="161925"/>
                </a:lnTo>
                <a:lnTo>
                  <a:pt x="9525" y="90487"/>
                </a:lnTo>
                <a:lnTo>
                  <a:pt x="47625" y="42862"/>
                </a:lnTo>
                <a:lnTo>
                  <a:pt x="166688" y="0"/>
                </a:lnTo>
                <a:close/>
              </a:path>
            </a:pathLst>
          </a:custGeom>
          <a:solidFill>
            <a:srgbClr val="996633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009615" y="2373384"/>
            <a:ext cx="1647825" cy="657225"/>
          </a:xfrm>
          <a:custGeom>
            <a:avLst/>
            <a:gdLst>
              <a:gd name="connsiteX0" fmla="*/ 742950 w 1647825"/>
              <a:gd name="connsiteY0" fmla="*/ 4763 h 657225"/>
              <a:gd name="connsiteX1" fmla="*/ 276225 w 1647825"/>
              <a:gd name="connsiteY1" fmla="*/ 4763 h 657225"/>
              <a:gd name="connsiteX2" fmla="*/ 147637 w 1647825"/>
              <a:gd name="connsiteY2" fmla="*/ 19050 h 657225"/>
              <a:gd name="connsiteX3" fmla="*/ 71437 w 1647825"/>
              <a:gd name="connsiteY3" fmla="*/ 76200 h 657225"/>
              <a:gd name="connsiteX4" fmla="*/ 38100 w 1647825"/>
              <a:gd name="connsiteY4" fmla="*/ 133350 h 657225"/>
              <a:gd name="connsiteX5" fmla="*/ 0 w 1647825"/>
              <a:gd name="connsiteY5" fmla="*/ 295275 h 657225"/>
              <a:gd name="connsiteX6" fmla="*/ 0 w 1647825"/>
              <a:gd name="connsiteY6" fmla="*/ 481013 h 657225"/>
              <a:gd name="connsiteX7" fmla="*/ 66675 w 1647825"/>
              <a:gd name="connsiteY7" fmla="*/ 595313 h 657225"/>
              <a:gd name="connsiteX8" fmla="*/ 219075 w 1647825"/>
              <a:gd name="connsiteY8" fmla="*/ 657225 h 657225"/>
              <a:gd name="connsiteX9" fmla="*/ 476250 w 1647825"/>
              <a:gd name="connsiteY9" fmla="*/ 647700 h 657225"/>
              <a:gd name="connsiteX10" fmla="*/ 1471612 w 1647825"/>
              <a:gd name="connsiteY10" fmla="*/ 642938 h 657225"/>
              <a:gd name="connsiteX11" fmla="*/ 1590675 w 1647825"/>
              <a:gd name="connsiteY11" fmla="*/ 604838 h 657225"/>
              <a:gd name="connsiteX12" fmla="*/ 1628775 w 1647825"/>
              <a:gd name="connsiteY12" fmla="*/ 533400 h 657225"/>
              <a:gd name="connsiteX13" fmla="*/ 1633537 w 1647825"/>
              <a:gd name="connsiteY13" fmla="*/ 466725 h 657225"/>
              <a:gd name="connsiteX14" fmla="*/ 1647825 w 1647825"/>
              <a:gd name="connsiteY14" fmla="*/ 200025 h 657225"/>
              <a:gd name="connsiteX15" fmla="*/ 1614487 w 1647825"/>
              <a:gd name="connsiteY15" fmla="*/ 104775 h 657225"/>
              <a:gd name="connsiteX16" fmla="*/ 1557337 w 1647825"/>
              <a:gd name="connsiteY16" fmla="*/ 52388 h 657225"/>
              <a:gd name="connsiteX17" fmla="*/ 1471612 w 1647825"/>
              <a:gd name="connsiteY17" fmla="*/ 19050 h 657225"/>
              <a:gd name="connsiteX18" fmla="*/ 1347787 w 1647825"/>
              <a:gd name="connsiteY18" fmla="*/ 0 h 657225"/>
              <a:gd name="connsiteX19" fmla="*/ 742950 w 1647825"/>
              <a:gd name="connsiteY19" fmla="*/ 4763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7825" h="657225">
                <a:moveTo>
                  <a:pt x="742950" y="4763"/>
                </a:moveTo>
                <a:lnTo>
                  <a:pt x="276225" y="4763"/>
                </a:lnTo>
                <a:lnTo>
                  <a:pt x="147637" y="19050"/>
                </a:lnTo>
                <a:lnTo>
                  <a:pt x="71437" y="76200"/>
                </a:lnTo>
                <a:lnTo>
                  <a:pt x="38100" y="133350"/>
                </a:lnTo>
                <a:lnTo>
                  <a:pt x="0" y="295275"/>
                </a:lnTo>
                <a:lnTo>
                  <a:pt x="0" y="481013"/>
                </a:lnTo>
                <a:lnTo>
                  <a:pt x="66675" y="595313"/>
                </a:lnTo>
                <a:lnTo>
                  <a:pt x="219075" y="657225"/>
                </a:lnTo>
                <a:lnTo>
                  <a:pt x="476250" y="647700"/>
                </a:lnTo>
                <a:lnTo>
                  <a:pt x="1471612" y="642938"/>
                </a:lnTo>
                <a:lnTo>
                  <a:pt x="1590675" y="604838"/>
                </a:lnTo>
                <a:lnTo>
                  <a:pt x="1628775" y="533400"/>
                </a:lnTo>
                <a:lnTo>
                  <a:pt x="1633537" y="466725"/>
                </a:lnTo>
                <a:lnTo>
                  <a:pt x="1647825" y="200025"/>
                </a:lnTo>
                <a:lnTo>
                  <a:pt x="1614487" y="104775"/>
                </a:lnTo>
                <a:lnTo>
                  <a:pt x="1557337" y="52388"/>
                </a:lnTo>
                <a:lnTo>
                  <a:pt x="1471612" y="19050"/>
                </a:lnTo>
                <a:lnTo>
                  <a:pt x="1347787" y="0"/>
                </a:lnTo>
                <a:lnTo>
                  <a:pt x="742950" y="4763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457200" y="2943225"/>
            <a:ext cx="1814513" cy="433388"/>
          </a:xfrm>
          <a:custGeom>
            <a:avLst/>
            <a:gdLst>
              <a:gd name="connsiteX0" fmla="*/ 100013 w 1814513"/>
              <a:gd name="connsiteY0" fmla="*/ 142875 h 433388"/>
              <a:gd name="connsiteX1" fmla="*/ 690563 w 1814513"/>
              <a:gd name="connsiteY1" fmla="*/ 147638 h 433388"/>
              <a:gd name="connsiteX2" fmla="*/ 876300 w 1814513"/>
              <a:gd name="connsiteY2" fmla="*/ 152400 h 433388"/>
              <a:gd name="connsiteX3" fmla="*/ 928688 w 1814513"/>
              <a:gd name="connsiteY3" fmla="*/ 100013 h 433388"/>
              <a:gd name="connsiteX4" fmla="*/ 957263 w 1814513"/>
              <a:gd name="connsiteY4" fmla="*/ 38100 h 433388"/>
              <a:gd name="connsiteX5" fmla="*/ 1000125 w 1814513"/>
              <a:gd name="connsiteY5" fmla="*/ 14288 h 433388"/>
              <a:gd name="connsiteX6" fmla="*/ 1700213 w 1814513"/>
              <a:gd name="connsiteY6" fmla="*/ 0 h 433388"/>
              <a:gd name="connsiteX7" fmla="*/ 1766888 w 1814513"/>
              <a:gd name="connsiteY7" fmla="*/ 23813 h 433388"/>
              <a:gd name="connsiteX8" fmla="*/ 1800225 w 1814513"/>
              <a:gd name="connsiteY8" fmla="*/ 71438 h 433388"/>
              <a:gd name="connsiteX9" fmla="*/ 1814513 w 1814513"/>
              <a:gd name="connsiteY9" fmla="*/ 161925 h 433388"/>
              <a:gd name="connsiteX10" fmla="*/ 1814513 w 1814513"/>
              <a:gd name="connsiteY10" fmla="*/ 323850 h 433388"/>
              <a:gd name="connsiteX11" fmla="*/ 1800225 w 1814513"/>
              <a:gd name="connsiteY11" fmla="*/ 390525 h 433388"/>
              <a:gd name="connsiteX12" fmla="*/ 1762125 w 1814513"/>
              <a:gd name="connsiteY12" fmla="*/ 414338 h 433388"/>
              <a:gd name="connsiteX13" fmla="*/ 1690688 w 1814513"/>
              <a:gd name="connsiteY13" fmla="*/ 423863 h 433388"/>
              <a:gd name="connsiteX14" fmla="*/ 161925 w 1814513"/>
              <a:gd name="connsiteY14" fmla="*/ 433388 h 433388"/>
              <a:gd name="connsiteX15" fmla="*/ 57150 w 1814513"/>
              <a:gd name="connsiteY15" fmla="*/ 419100 h 433388"/>
              <a:gd name="connsiteX16" fmla="*/ 19050 w 1814513"/>
              <a:gd name="connsiteY16" fmla="*/ 357188 h 433388"/>
              <a:gd name="connsiteX17" fmla="*/ 0 w 1814513"/>
              <a:gd name="connsiteY17" fmla="*/ 247650 h 433388"/>
              <a:gd name="connsiteX18" fmla="*/ 33338 w 1814513"/>
              <a:gd name="connsiteY18" fmla="*/ 185738 h 433388"/>
              <a:gd name="connsiteX19" fmla="*/ 100013 w 1814513"/>
              <a:gd name="connsiteY19" fmla="*/ 142875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14513" h="433388">
                <a:moveTo>
                  <a:pt x="100013" y="142875"/>
                </a:moveTo>
                <a:lnTo>
                  <a:pt x="690563" y="147638"/>
                </a:lnTo>
                <a:lnTo>
                  <a:pt x="876300" y="152400"/>
                </a:lnTo>
                <a:lnTo>
                  <a:pt x="928688" y="100013"/>
                </a:lnTo>
                <a:lnTo>
                  <a:pt x="957263" y="38100"/>
                </a:lnTo>
                <a:lnTo>
                  <a:pt x="1000125" y="14288"/>
                </a:lnTo>
                <a:lnTo>
                  <a:pt x="1700213" y="0"/>
                </a:lnTo>
                <a:lnTo>
                  <a:pt x="1766888" y="23813"/>
                </a:lnTo>
                <a:lnTo>
                  <a:pt x="1800225" y="71438"/>
                </a:lnTo>
                <a:lnTo>
                  <a:pt x="1814513" y="161925"/>
                </a:lnTo>
                <a:lnTo>
                  <a:pt x="1814513" y="323850"/>
                </a:lnTo>
                <a:lnTo>
                  <a:pt x="1800225" y="390525"/>
                </a:lnTo>
                <a:lnTo>
                  <a:pt x="1762125" y="414338"/>
                </a:lnTo>
                <a:lnTo>
                  <a:pt x="1690688" y="423863"/>
                </a:lnTo>
                <a:lnTo>
                  <a:pt x="161925" y="433388"/>
                </a:lnTo>
                <a:lnTo>
                  <a:pt x="57150" y="419100"/>
                </a:lnTo>
                <a:lnTo>
                  <a:pt x="19050" y="357188"/>
                </a:lnTo>
                <a:lnTo>
                  <a:pt x="0" y="247650"/>
                </a:lnTo>
                <a:lnTo>
                  <a:pt x="33338" y="185738"/>
                </a:lnTo>
                <a:lnTo>
                  <a:pt x="100013" y="142875"/>
                </a:lnTo>
                <a:close/>
              </a:path>
            </a:pathLst>
          </a:custGeom>
          <a:solidFill>
            <a:srgbClr val="996633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76131" y="2841715"/>
            <a:ext cx="2009775" cy="628650"/>
          </a:xfrm>
          <a:custGeom>
            <a:avLst/>
            <a:gdLst>
              <a:gd name="connsiteX0" fmla="*/ 204788 w 2009775"/>
              <a:gd name="connsiteY0" fmla="*/ 142875 h 628650"/>
              <a:gd name="connsiteX1" fmla="*/ 890588 w 2009775"/>
              <a:gd name="connsiteY1" fmla="*/ 152400 h 628650"/>
              <a:gd name="connsiteX2" fmla="*/ 942975 w 2009775"/>
              <a:gd name="connsiteY2" fmla="*/ 142875 h 628650"/>
              <a:gd name="connsiteX3" fmla="*/ 966788 w 2009775"/>
              <a:gd name="connsiteY3" fmla="*/ 104775 h 628650"/>
              <a:gd name="connsiteX4" fmla="*/ 995363 w 2009775"/>
              <a:gd name="connsiteY4" fmla="*/ 71438 h 628650"/>
              <a:gd name="connsiteX5" fmla="*/ 1057275 w 2009775"/>
              <a:gd name="connsiteY5" fmla="*/ 19050 h 628650"/>
              <a:gd name="connsiteX6" fmla="*/ 1181100 w 2009775"/>
              <a:gd name="connsiteY6" fmla="*/ 4763 h 628650"/>
              <a:gd name="connsiteX7" fmla="*/ 1785938 w 2009775"/>
              <a:gd name="connsiteY7" fmla="*/ 0 h 628650"/>
              <a:gd name="connsiteX8" fmla="*/ 1900238 w 2009775"/>
              <a:gd name="connsiteY8" fmla="*/ 9525 h 628650"/>
              <a:gd name="connsiteX9" fmla="*/ 1938338 w 2009775"/>
              <a:gd name="connsiteY9" fmla="*/ 52388 h 628650"/>
              <a:gd name="connsiteX10" fmla="*/ 1990725 w 2009775"/>
              <a:gd name="connsiteY10" fmla="*/ 95250 h 628650"/>
              <a:gd name="connsiteX11" fmla="*/ 2009775 w 2009775"/>
              <a:gd name="connsiteY11" fmla="*/ 442913 h 628650"/>
              <a:gd name="connsiteX12" fmla="*/ 1990725 w 2009775"/>
              <a:gd name="connsiteY12" fmla="*/ 509588 h 628650"/>
              <a:gd name="connsiteX13" fmla="*/ 1952625 w 2009775"/>
              <a:gd name="connsiteY13" fmla="*/ 561975 h 628650"/>
              <a:gd name="connsiteX14" fmla="*/ 1890713 w 2009775"/>
              <a:gd name="connsiteY14" fmla="*/ 609600 h 628650"/>
              <a:gd name="connsiteX15" fmla="*/ 1790700 w 2009775"/>
              <a:gd name="connsiteY15" fmla="*/ 628650 h 628650"/>
              <a:gd name="connsiteX16" fmla="*/ 147638 w 2009775"/>
              <a:gd name="connsiteY16" fmla="*/ 623888 h 628650"/>
              <a:gd name="connsiteX17" fmla="*/ 71438 w 2009775"/>
              <a:gd name="connsiteY17" fmla="*/ 585788 h 628650"/>
              <a:gd name="connsiteX18" fmla="*/ 33338 w 2009775"/>
              <a:gd name="connsiteY18" fmla="*/ 528638 h 628650"/>
              <a:gd name="connsiteX19" fmla="*/ 0 w 2009775"/>
              <a:gd name="connsiteY19" fmla="*/ 376238 h 628650"/>
              <a:gd name="connsiteX20" fmla="*/ 4763 w 2009775"/>
              <a:gd name="connsiteY20" fmla="*/ 266700 h 628650"/>
              <a:gd name="connsiteX21" fmla="*/ 47625 w 2009775"/>
              <a:gd name="connsiteY21" fmla="*/ 200025 h 628650"/>
              <a:gd name="connsiteX22" fmla="*/ 114300 w 2009775"/>
              <a:gd name="connsiteY22" fmla="*/ 157163 h 628650"/>
              <a:gd name="connsiteX23" fmla="*/ 204788 w 2009775"/>
              <a:gd name="connsiteY23" fmla="*/ 142875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09775" h="628650">
                <a:moveTo>
                  <a:pt x="204788" y="142875"/>
                </a:moveTo>
                <a:lnTo>
                  <a:pt x="890588" y="152400"/>
                </a:lnTo>
                <a:lnTo>
                  <a:pt x="942975" y="142875"/>
                </a:lnTo>
                <a:lnTo>
                  <a:pt x="966788" y="104775"/>
                </a:lnTo>
                <a:lnTo>
                  <a:pt x="995363" y="71438"/>
                </a:lnTo>
                <a:lnTo>
                  <a:pt x="1057275" y="19050"/>
                </a:lnTo>
                <a:lnTo>
                  <a:pt x="1181100" y="4763"/>
                </a:lnTo>
                <a:lnTo>
                  <a:pt x="1785938" y="0"/>
                </a:lnTo>
                <a:lnTo>
                  <a:pt x="1900238" y="9525"/>
                </a:lnTo>
                <a:lnTo>
                  <a:pt x="1938338" y="52388"/>
                </a:lnTo>
                <a:lnTo>
                  <a:pt x="1990725" y="95250"/>
                </a:lnTo>
                <a:lnTo>
                  <a:pt x="2009775" y="442913"/>
                </a:lnTo>
                <a:lnTo>
                  <a:pt x="1990725" y="509588"/>
                </a:lnTo>
                <a:lnTo>
                  <a:pt x="1952625" y="561975"/>
                </a:lnTo>
                <a:lnTo>
                  <a:pt x="1890713" y="609600"/>
                </a:lnTo>
                <a:lnTo>
                  <a:pt x="1790700" y="628650"/>
                </a:lnTo>
                <a:lnTo>
                  <a:pt x="147638" y="623888"/>
                </a:lnTo>
                <a:lnTo>
                  <a:pt x="71438" y="585788"/>
                </a:lnTo>
                <a:lnTo>
                  <a:pt x="33338" y="528638"/>
                </a:lnTo>
                <a:lnTo>
                  <a:pt x="0" y="376238"/>
                </a:lnTo>
                <a:lnTo>
                  <a:pt x="4763" y="266700"/>
                </a:lnTo>
                <a:lnTo>
                  <a:pt x="47625" y="200025"/>
                </a:lnTo>
                <a:lnTo>
                  <a:pt x="114300" y="157163"/>
                </a:lnTo>
                <a:lnTo>
                  <a:pt x="204788" y="14287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2119313" y="5657850"/>
            <a:ext cx="5329237" cy="390525"/>
          </a:xfrm>
          <a:custGeom>
            <a:avLst/>
            <a:gdLst>
              <a:gd name="connsiteX0" fmla="*/ 14287 w 5329237"/>
              <a:gd name="connsiteY0" fmla="*/ 0 h 390525"/>
              <a:gd name="connsiteX1" fmla="*/ 0 w 5329237"/>
              <a:gd name="connsiteY1" fmla="*/ 385763 h 390525"/>
              <a:gd name="connsiteX2" fmla="*/ 5319712 w 5329237"/>
              <a:gd name="connsiteY2" fmla="*/ 390525 h 390525"/>
              <a:gd name="connsiteX3" fmla="*/ 5329237 w 5329237"/>
              <a:gd name="connsiteY3" fmla="*/ 0 h 390525"/>
              <a:gd name="connsiteX4" fmla="*/ 14287 w 5329237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9237" h="390525">
                <a:moveTo>
                  <a:pt x="14287" y="0"/>
                </a:moveTo>
                <a:lnTo>
                  <a:pt x="0" y="385763"/>
                </a:lnTo>
                <a:lnTo>
                  <a:pt x="5319712" y="390525"/>
                </a:lnTo>
                <a:lnTo>
                  <a:pt x="5329237" y="0"/>
                </a:lnTo>
                <a:lnTo>
                  <a:pt x="14287" y="0"/>
                </a:lnTo>
                <a:close/>
              </a:path>
            </a:pathLst>
          </a:custGeom>
          <a:solidFill>
            <a:srgbClr val="996633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1412697" y="5414481"/>
            <a:ext cx="6888822" cy="256854"/>
          </a:xfrm>
          <a:custGeom>
            <a:avLst/>
            <a:gdLst>
              <a:gd name="connsiteX0" fmla="*/ 0 w 6888822"/>
              <a:gd name="connsiteY0" fmla="*/ 0 h 256854"/>
              <a:gd name="connsiteX1" fmla="*/ 6888822 w 6888822"/>
              <a:gd name="connsiteY1" fmla="*/ 10274 h 256854"/>
              <a:gd name="connsiteX2" fmla="*/ 6066890 w 6888822"/>
              <a:gd name="connsiteY2" fmla="*/ 256854 h 256854"/>
              <a:gd name="connsiteX3" fmla="*/ 719191 w 6888822"/>
              <a:gd name="connsiteY3" fmla="*/ 236306 h 256854"/>
              <a:gd name="connsiteX4" fmla="*/ 0 w 6888822"/>
              <a:gd name="connsiteY4" fmla="*/ 0 h 2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8822" h="256854">
                <a:moveTo>
                  <a:pt x="0" y="0"/>
                </a:moveTo>
                <a:lnTo>
                  <a:pt x="6888822" y="10274"/>
                </a:lnTo>
                <a:lnTo>
                  <a:pt x="6066890" y="256854"/>
                </a:lnTo>
                <a:lnTo>
                  <a:pt x="719191" y="2363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cxnSp>
        <p:nvCxnSpPr>
          <p:cNvPr id="63" name="Curved Connector 62"/>
          <p:cNvCxnSpPr/>
          <p:nvPr/>
        </p:nvCxnSpPr>
        <p:spPr>
          <a:xfrm rot="16200000" flipH="1">
            <a:off x="2717514" y="5897366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/>
          <p:nvPr/>
        </p:nvCxnSpPr>
        <p:spPr>
          <a:xfrm rot="16200000" flipH="1">
            <a:off x="3198688" y="5880244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16200000" flipH="1">
            <a:off x="3707258" y="5864832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 rot="16200000" flipH="1">
            <a:off x="4205556" y="5864832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 rot="16200000" flipH="1">
            <a:off x="4688440" y="5854558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 rot="16200000" flipH="1">
            <a:off x="2222643" y="5880242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 rot="16200000" flipH="1">
            <a:off x="5186738" y="5869969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rot="16200000" flipH="1">
            <a:off x="5664486" y="5880243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rot="16200000" flipH="1">
            <a:off x="6137097" y="5854557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rot="16200000" flipH="1">
            <a:off x="6630257" y="5849420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P19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120" cy="685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372600" y="457200"/>
            <a:ext cx="2743200" cy="914400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Stormwater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Pretreatment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058400" y="5029200"/>
            <a:ext cx="3657600" cy="685800"/>
          </a:xfrm>
          <a:prstGeom prst="rect">
            <a:avLst/>
          </a:prstGeom>
          <a:solidFill>
            <a:schemeClr val="tx1">
              <a:lumMod val="75000"/>
              <a:lumOff val="25000"/>
              <a:alpha val="1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Buffer Restoration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>
            <a:off x="11049000" y="3962401"/>
            <a:ext cx="914400" cy="1447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601200" y="-304800"/>
            <a:ext cx="3733800" cy="609600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Pavement Reduction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>
            <a:off x="10058400" y="1600200"/>
            <a:ext cx="914400" cy="19812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822960"/>
          </a:xfrm>
          <a:prstGeom prst="rect">
            <a:avLst/>
          </a:prstGeom>
          <a:solidFill>
            <a:srgbClr val="5B9BD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 kern="0" dirty="0">
                <a:solidFill>
                  <a:srgbClr val="002060"/>
                </a:solidFill>
                <a:latin typeface="Century Gothic" pitchFamily="34" charset="0"/>
                <a:ea typeface="+mj-ea"/>
                <a:cs typeface="Tahoma" pitchFamily="34" charset="0"/>
              </a:rPr>
              <a:t> </a:t>
            </a:r>
            <a:r>
              <a:rPr lang="en-US" sz="3600" kern="0" dirty="0">
                <a:latin typeface="Century Gothic" pitchFamily="34" charset="0"/>
                <a:ea typeface="+mj-ea"/>
                <a:cs typeface="Tahoma" pitchFamily="34" charset="0"/>
              </a:rPr>
              <a:t>SITE 12</a:t>
            </a:r>
          </a:p>
        </p:txBody>
      </p:sp>
      <p:pic>
        <p:nvPicPr>
          <p:cNvPr id="17" name="Picture 1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150828"/>
            <a:ext cx="1076035" cy="1043709"/>
          </a:xfrm>
          <a:prstGeom prst="rect">
            <a:avLst/>
          </a:prstGeom>
        </p:spPr>
      </p:pic>
      <p:pic>
        <p:nvPicPr>
          <p:cNvPr id="20" name="Picture 19" descr="IMG_392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Down Arrow 12"/>
          <p:cNvSpPr>
            <a:spLocks noChangeArrowheads="1"/>
          </p:cNvSpPr>
          <p:nvPr/>
        </p:nvSpPr>
        <p:spPr bwMode="auto">
          <a:xfrm rot="4650710">
            <a:off x="3018934" y="908116"/>
            <a:ext cx="9144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44441" y="-677959"/>
            <a:ext cx="6463625" cy="795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79771" y="0"/>
            <a:ext cx="2264229" cy="818606"/>
          </a:xfrm>
          <a:solidFill>
            <a:schemeClr val="bg1"/>
          </a:solidFill>
        </p:spPr>
        <p:txBody>
          <a:bodyPr/>
          <a:lstStyle/>
          <a:p>
            <a:pPr algn="r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SITE 3b</a:t>
            </a:r>
          </a:p>
        </p:txBody>
      </p:sp>
      <p:sp>
        <p:nvSpPr>
          <p:cNvPr id="8" name="Down Arrow 7"/>
          <p:cNvSpPr/>
          <p:nvPr/>
        </p:nvSpPr>
        <p:spPr>
          <a:xfrm rot="20359659">
            <a:off x="3968662" y="2519307"/>
            <a:ext cx="304800" cy="609600"/>
          </a:xfrm>
          <a:prstGeom prst="downArrow">
            <a:avLst/>
          </a:prstGeom>
          <a:solidFill>
            <a:srgbClr val="00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7991149">
            <a:off x="5141678" y="1491587"/>
            <a:ext cx="304800" cy="609600"/>
          </a:xfrm>
          <a:prstGeom prst="downArrow">
            <a:avLst/>
          </a:prstGeom>
          <a:solidFill>
            <a:srgbClr val="00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608729">
            <a:off x="2631696" y="3001733"/>
            <a:ext cx="304800" cy="609600"/>
          </a:xfrm>
          <a:prstGeom prst="downArrow">
            <a:avLst/>
          </a:prstGeom>
          <a:solidFill>
            <a:srgbClr val="00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431635" y="3676073"/>
            <a:ext cx="560314" cy="548640"/>
          </a:xfrm>
          <a:prstGeom prst="ellipse">
            <a:avLst/>
          </a:prstGeom>
          <a:solidFill>
            <a:srgbClr val="FFC0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198255" y="2489199"/>
            <a:ext cx="4987636" cy="1828800"/>
          </a:xfrm>
          <a:custGeom>
            <a:avLst/>
            <a:gdLst>
              <a:gd name="connsiteX0" fmla="*/ 0 w 4987636"/>
              <a:gd name="connsiteY0" fmla="*/ 1330036 h 1828800"/>
              <a:gd name="connsiteX1" fmla="*/ 120073 w 4987636"/>
              <a:gd name="connsiteY1" fmla="*/ 1828800 h 1828800"/>
              <a:gd name="connsiteX2" fmla="*/ 4978400 w 4987636"/>
              <a:gd name="connsiteY2" fmla="*/ 83127 h 1828800"/>
              <a:gd name="connsiteX3" fmla="*/ 4987636 w 4987636"/>
              <a:gd name="connsiteY3" fmla="*/ 0 h 1828800"/>
              <a:gd name="connsiteX4" fmla="*/ 4784436 w 4987636"/>
              <a:gd name="connsiteY4" fmla="*/ 18473 h 1828800"/>
              <a:gd name="connsiteX5" fmla="*/ 1154545 w 4987636"/>
              <a:gd name="connsiteY5" fmla="*/ 1330036 h 1828800"/>
              <a:gd name="connsiteX6" fmla="*/ 517236 w 4987636"/>
              <a:gd name="connsiteY6" fmla="*/ 1542473 h 1828800"/>
              <a:gd name="connsiteX7" fmla="*/ 314036 w 4987636"/>
              <a:gd name="connsiteY7" fmla="*/ 1597891 h 1828800"/>
              <a:gd name="connsiteX8" fmla="*/ 203200 w 4987636"/>
              <a:gd name="connsiteY8" fmla="*/ 1560945 h 1828800"/>
              <a:gd name="connsiteX9" fmla="*/ 166254 w 4987636"/>
              <a:gd name="connsiteY9" fmla="*/ 1265382 h 1828800"/>
              <a:gd name="connsiteX10" fmla="*/ 0 w 4987636"/>
              <a:gd name="connsiteY10" fmla="*/ 133003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87636" h="1828800">
                <a:moveTo>
                  <a:pt x="0" y="1330036"/>
                </a:moveTo>
                <a:lnTo>
                  <a:pt x="120073" y="1828800"/>
                </a:lnTo>
                <a:lnTo>
                  <a:pt x="4978400" y="83127"/>
                </a:lnTo>
                <a:lnTo>
                  <a:pt x="4987636" y="0"/>
                </a:lnTo>
                <a:lnTo>
                  <a:pt x="4784436" y="18473"/>
                </a:lnTo>
                <a:lnTo>
                  <a:pt x="1154545" y="1330036"/>
                </a:lnTo>
                <a:lnTo>
                  <a:pt x="517236" y="1542473"/>
                </a:lnTo>
                <a:lnTo>
                  <a:pt x="314036" y="1597891"/>
                </a:lnTo>
                <a:lnTo>
                  <a:pt x="203200" y="1560945"/>
                </a:lnTo>
                <a:lnTo>
                  <a:pt x="166254" y="1265382"/>
                </a:lnTo>
                <a:lnTo>
                  <a:pt x="0" y="1330036"/>
                </a:lnTo>
                <a:close/>
              </a:path>
            </a:pathLst>
          </a:custGeom>
          <a:solidFill>
            <a:srgbClr val="99663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68946" y="2359890"/>
            <a:ext cx="5273964" cy="2022764"/>
          </a:xfrm>
          <a:custGeom>
            <a:avLst/>
            <a:gdLst>
              <a:gd name="connsiteX0" fmla="*/ 258618 w 5273964"/>
              <a:gd name="connsiteY0" fmla="*/ 2022764 h 2022764"/>
              <a:gd name="connsiteX1" fmla="*/ 4996873 w 5273964"/>
              <a:gd name="connsiteY1" fmla="*/ 350982 h 2022764"/>
              <a:gd name="connsiteX2" fmla="*/ 5273964 w 5273964"/>
              <a:gd name="connsiteY2" fmla="*/ 147782 h 2022764"/>
              <a:gd name="connsiteX3" fmla="*/ 5200073 w 5273964"/>
              <a:gd name="connsiteY3" fmla="*/ 18473 h 2022764"/>
              <a:gd name="connsiteX4" fmla="*/ 5061527 w 5273964"/>
              <a:gd name="connsiteY4" fmla="*/ 0 h 2022764"/>
              <a:gd name="connsiteX5" fmla="*/ 3990109 w 5273964"/>
              <a:gd name="connsiteY5" fmla="*/ 387928 h 2022764"/>
              <a:gd name="connsiteX6" fmla="*/ 554182 w 5273964"/>
              <a:gd name="connsiteY6" fmla="*/ 1644073 h 2022764"/>
              <a:gd name="connsiteX7" fmla="*/ 461818 w 5273964"/>
              <a:gd name="connsiteY7" fmla="*/ 1662546 h 2022764"/>
              <a:gd name="connsiteX8" fmla="*/ 341746 w 5273964"/>
              <a:gd name="connsiteY8" fmla="*/ 1477819 h 2022764"/>
              <a:gd name="connsiteX9" fmla="*/ 332509 w 5273964"/>
              <a:gd name="connsiteY9" fmla="*/ 1311564 h 2022764"/>
              <a:gd name="connsiteX10" fmla="*/ 147782 w 5273964"/>
              <a:gd name="connsiteY10" fmla="*/ 1302328 h 2022764"/>
              <a:gd name="connsiteX11" fmla="*/ 27709 w 5273964"/>
              <a:gd name="connsiteY11" fmla="*/ 1357746 h 2022764"/>
              <a:gd name="connsiteX12" fmla="*/ 0 w 5273964"/>
              <a:gd name="connsiteY12" fmla="*/ 1459346 h 2022764"/>
              <a:gd name="connsiteX13" fmla="*/ 92364 w 5273964"/>
              <a:gd name="connsiteY13" fmla="*/ 1634837 h 2022764"/>
              <a:gd name="connsiteX14" fmla="*/ 212436 w 5273964"/>
              <a:gd name="connsiteY14" fmla="*/ 1967346 h 2022764"/>
              <a:gd name="connsiteX15" fmla="*/ 258618 w 5273964"/>
              <a:gd name="connsiteY15" fmla="*/ 2022764 h 202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73964" h="2022764">
                <a:moveTo>
                  <a:pt x="258618" y="2022764"/>
                </a:moveTo>
                <a:lnTo>
                  <a:pt x="4996873" y="350982"/>
                </a:lnTo>
                <a:lnTo>
                  <a:pt x="5273964" y="147782"/>
                </a:lnTo>
                <a:lnTo>
                  <a:pt x="5200073" y="18473"/>
                </a:lnTo>
                <a:lnTo>
                  <a:pt x="5061527" y="0"/>
                </a:lnTo>
                <a:lnTo>
                  <a:pt x="3990109" y="387928"/>
                </a:lnTo>
                <a:lnTo>
                  <a:pt x="554182" y="1644073"/>
                </a:lnTo>
                <a:lnTo>
                  <a:pt x="461818" y="1662546"/>
                </a:lnTo>
                <a:lnTo>
                  <a:pt x="341746" y="1477819"/>
                </a:lnTo>
                <a:lnTo>
                  <a:pt x="332509" y="1311564"/>
                </a:lnTo>
                <a:lnTo>
                  <a:pt x="147782" y="1302328"/>
                </a:lnTo>
                <a:lnTo>
                  <a:pt x="27709" y="1357746"/>
                </a:lnTo>
                <a:lnTo>
                  <a:pt x="0" y="1459346"/>
                </a:lnTo>
                <a:lnTo>
                  <a:pt x="92364" y="1634837"/>
                </a:lnTo>
                <a:lnTo>
                  <a:pt x="212436" y="1967346"/>
                </a:lnTo>
                <a:lnTo>
                  <a:pt x="258618" y="202276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pic>
        <p:nvPicPr>
          <p:cNvPr id="34" name="Picture 33" descr="swale1 pl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034" y="4638235"/>
            <a:ext cx="4904966" cy="2219765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>
            <a:off x="5781965" y="5292436"/>
            <a:ext cx="1856508" cy="452582"/>
          </a:xfrm>
          <a:custGeom>
            <a:avLst/>
            <a:gdLst>
              <a:gd name="connsiteX0" fmla="*/ 0 w 1902691"/>
              <a:gd name="connsiteY0" fmla="*/ 0 h 461818"/>
              <a:gd name="connsiteX1" fmla="*/ 9236 w 1902691"/>
              <a:gd name="connsiteY1" fmla="*/ 461818 h 461818"/>
              <a:gd name="connsiteX2" fmla="*/ 1902691 w 1902691"/>
              <a:gd name="connsiteY2" fmla="*/ 452582 h 461818"/>
              <a:gd name="connsiteX3" fmla="*/ 1856509 w 1902691"/>
              <a:gd name="connsiteY3" fmla="*/ 18473 h 461818"/>
              <a:gd name="connsiteX4" fmla="*/ 0 w 1902691"/>
              <a:gd name="connsiteY4" fmla="*/ 0 h 46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691" h="461818">
                <a:moveTo>
                  <a:pt x="0" y="0"/>
                </a:moveTo>
                <a:lnTo>
                  <a:pt x="9236" y="461818"/>
                </a:lnTo>
                <a:lnTo>
                  <a:pt x="1902691" y="452582"/>
                </a:lnTo>
                <a:lnTo>
                  <a:pt x="1856509" y="18473"/>
                </a:lnTo>
                <a:lnTo>
                  <a:pt x="0" y="0"/>
                </a:lnTo>
                <a:close/>
              </a:path>
            </a:pathLst>
          </a:custGeom>
          <a:solidFill>
            <a:srgbClr val="99663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283200" y="5126182"/>
            <a:ext cx="2826327" cy="175491"/>
          </a:xfrm>
          <a:custGeom>
            <a:avLst/>
            <a:gdLst>
              <a:gd name="connsiteX0" fmla="*/ 0 w 2826327"/>
              <a:gd name="connsiteY0" fmla="*/ 18473 h 175491"/>
              <a:gd name="connsiteX1" fmla="*/ 517236 w 2826327"/>
              <a:gd name="connsiteY1" fmla="*/ 175491 h 175491"/>
              <a:gd name="connsiteX2" fmla="*/ 2336800 w 2826327"/>
              <a:gd name="connsiteY2" fmla="*/ 157018 h 175491"/>
              <a:gd name="connsiteX3" fmla="*/ 2826327 w 2826327"/>
              <a:gd name="connsiteY3" fmla="*/ 0 h 175491"/>
              <a:gd name="connsiteX4" fmla="*/ 0 w 2826327"/>
              <a:gd name="connsiteY4" fmla="*/ 18473 h 17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327" h="175491">
                <a:moveTo>
                  <a:pt x="0" y="18473"/>
                </a:moveTo>
                <a:lnTo>
                  <a:pt x="517236" y="175491"/>
                </a:lnTo>
                <a:lnTo>
                  <a:pt x="2336800" y="157018"/>
                </a:lnTo>
                <a:lnTo>
                  <a:pt x="2826327" y="0"/>
                </a:lnTo>
                <a:lnTo>
                  <a:pt x="0" y="18473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cxnSp>
        <p:nvCxnSpPr>
          <p:cNvPr id="39" name="Curved Connector 38"/>
          <p:cNvCxnSpPr/>
          <p:nvPr/>
        </p:nvCxnSpPr>
        <p:spPr>
          <a:xfrm rot="16200000" flipH="1">
            <a:off x="5737806" y="5444784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H="1">
            <a:off x="6061079" y="5454020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6200000" flipH="1">
            <a:off x="6467478" y="5463257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6200000" flipH="1">
            <a:off x="6892352" y="5481729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6200000" flipH="1">
            <a:off x="7197151" y="5472493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>
            <a:off x="6531750" y="5079914"/>
            <a:ext cx="304800" cy="609600"/>
          </a:xfrm>
          <a:prstGeom prst="downArrow">
            <a:avLst/>
          </a:prstGeom>
          <a:solidFill>
            <a:srgbClr val="0066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entury Gothic" pitchFamily="34" charset="0"/>
            </a:endParaRPr>
          </a:p>
        </p:txBody>
      </p:sp>
      <p:cxnSp>
        <p:nvCxnSpPr>
          <p:cNvPr id="45" name="Curved Connector 44"/>
          <p:cNvCxnSpPr/>
          <p:nvPr/>
        </p:nvCxnSpPr>
        <p:spPr>
          <a:xfrm rot="16200000" flipH="1">
            <a:off x="6213480" y="6530058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16200000" flipH="1">
            <a:off x="6509043" y="6520821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H="1">
            <a:off x="6767661" y="6520821"/>
            <a:ext cx="380144" cy="5137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>
            <a:off x="6989042" y="2468706"/>
            <a:ext cx="189653" cy="182880"/>
          </a:xfrm>
          <a:prstGeom prst="ellipse">
            <a:avLst/>
          </a:prstGeom>
          <a:solidFill>
            <a:srgbClr val="FFC0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199987" y="3803361"/>
            <a:ext cx="189653" cy="182880"/>
          </a:xfrm>
          <a:prstGeom prst="ellipse">
            <a:avLst/>
          </a:prstGeom>
          <a:solidFill>
            <a:srgbClr val="FFC000">
              <a:alpha val="5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 animBg="1"/>
      <p:bldP spid="32" grpId="0" animBg="1"/>
      <p:bldP spid="32" grpId="1" animBg="1"/>
      <p:bldP spid="33" grpId="1" animBg="1"/>
      <p:bldP spid="36" grpId="0" animBg="1"/>
      <p:bldP spid="38" grpId="0" animBg="1"/>
      <p:bldP spid="44" grpId="0" animBg="1"/>
      <p:bldP spid="31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wp-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>
            <a:spLocks noChangeArrowheads="1"/>
          </p:cNvSpPr>
          <p:nvPr/>
        </p:nvSpPr>
        <p:spPr bwMode="auto">
          <a:xfrm rot="4650710">
            <a:off x="4856525" y="3387547"/>
            <a:ext cx="9144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>
            <a:off x="1594580" y="1936816"/>
            <a:ext cx="9144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2" t="2080" r="3881"/>
          <a:stretch>
            <a:fillRect/>
          </a:stretch>
        </p:blipFill>
        <p:spPr bwMode="auto">
          <a:xfrm>
            <a:off x="76200" y="762000"/>
            <a:ext cx="893677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106624" y="1561048"/>
            <a:ext cx="141379" cy="15485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4802" y="4508847"/>
            <a:ext cx="141379" cy="15485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85200" y="1017478"/>
            <a:ext cx="141379" cy="15485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06006" y="3156511"/>
            <a:ext cx="141379" cy="15485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11625" y="4861215"/>
            <a:ext cx="141379" cy="15485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0475" y="2971645"/>
            <a:ext cx="141379" cy="15485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6" y="179294"/>
            <a:ext cx="9116654" cy="654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SC_01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5"/>
          <p:cNvSpPr>
            <a:spLocks noGrp="1"/>
          </p:cNvSpPr>
          <p:nvPr>
            <p:ph type="ctrTitle"/>
          </p:nvPr>
        </p:nvSpPr>
        <p:spPr>
          <a:xfrm>
            <a:off x="685800" y="4876800"/>
            <a:ext cx="3886200" cy="1295400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en-US" sz="2800" dirty="0"/>
            </a:br>
            <a:endParaRPr lang="en-US" alt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969622" y="2891247"/>
            <a:ext cx="4397829" cy="8382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THANK YOU!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latin typeface="Century Gothic" pitchFamily="34" charset="0"/>
              </a:rPr>
              <a:t>HANDS-ON MAINTENANCE EXERCISE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009072"/>
            <a:ext cx="9144000" cy="5848927"/>
          </a:xfrm>
        </p:spPr>
        <p:txBody>
          <a:bodyPr anchor="t">
            <a:noAutofit/>
          </a:bodyPr>
          <a:lstStyle/>
          <a:p>
            <a:r>
              <a:rPr lang="en-US" sz="2000" b="1" dirty="0"/>
              <a:t>10:45 – 11:45	Hands-on Maintenance Exercise </a:t>
            </a:r>
            <a:endParaRPr lang="en-US" sz="2000" dirty="0"/>
          </a:p>
          <a:p>
            <a:pPr lvl="0"/>
            <a:r>
              <a:rPr lang="en-US" sz="2000" dirty="0"/>
              <a:t>Visit the rain garden at the library </a:t>
            </a:r>
          </a:p>
          <a:p>
            <a:pPr lvl="0"/>
            <a:r>
              <a:rPr lang="en-US" sz="2000" dirty="0"/>
              <a:t>Visit the swale in the back of the parking lot</a:t>
            </a:r>
          </a:p>
          <a:p>
            <a:pPr>
              <a:buNone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2000250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13000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HOW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CAN WE AVOID THIS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97441" y="913070"/>
            <a:ext cx="8346559" cy="5944929"/>
          </a:xfrm>
        </p:spPr>
        <p:txBody>
          <a:bodyPr anchor="t">
            <a:noAutofit/>
          </a:bodyPr>
          <a:lstStyle/>
          <a:p>
            <a:pPr lvl="0">
              <a:spcAft>
                <a:spcPts val="60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   Drainage Inlets</a:t>
            </a:r>
          </a:p>
          <a:p>
            <a:pPr>
              <a:spcAft>
                <a:spcPts val="60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   Swales &amp; Conveyance</a:t>
            </a:r>
          </a:p>
          <a:p>
            <a:pPr lvl="0">
              <a:spcAft>
                <a:spcPts val="60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   Sediment Capture</a:t>
            </a:r>
          </a:p>
          <a:p>
            <a:pPr marL="4763" indent="4763">
              <a:spcAft>
                <a:spcPts val="60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   Treatment Areas   </a:t>
            </a:r>
          </a:p>
          <a:p>
            <a:pPr marL="4763" indent="4763">
              <a:spcAft>
                <a:spcPts val="600"/>
              </a:spcAft>
              <a:buNone/>
            </a:pPr>
            <a:r>
              <a:rPr lang="en-US" sz="3200" dirty="0"/>
              <a:t>     (Bioswales/Raingardens)</a:t>
            </a:r>
          </a:p>
          <a:p>
            <a:pPr lvl="0">
              <a:spcAft>
                <a:spcPts val="60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5</a:t>
            </a:r>
            <a:r>
              <a:rPr lang="en-US" sz="3200" dirty="0"/>
              <a:t>   Overflow &amp; Spillways</a:t>
            </a:r>
          </a:p>
          <a:p>
            <a:pPr lvl="0">
              <a:spcAft>
                <a:spcPts val="600"/>
              </a:spcAft>
              <a:buNone/>
            </a:pPr>
            <a:r>
              <a:rPr lang="en-US" sz="3200" dirty="0">
                <a:solidFill>
                  <a:srgbClr val="FF0000"/>
                </a:solidFill>
              </a:rPr>
              <a:t>6</a:t>
            </a:r>
            <a:r>
              <a:rPr lang="en-US" sz="3200" dirty="0"/>
              <a:t>   Surrounding Area</a:t>
            </a:r>
          </a:p>
          <a:p>
            <a:pPr lvl="0">
              <a:spcAft>
                <a:spcPts val="600"/>
              </a:spcAft>
              <a:buNone/>
            </a:pPr>
            <a:r>
              <a:rPr lang="en-US" sz="3200" dirty="0"/>
              <a:t>     </a:t>
            </a:r>
            <a:r>
              <a:rPr lang="en-US" sz="3200" dirty="0">
                <a:solidFill>
                  <a:srgbClr val="92D050"/>
                </a:solidFill>
              </a:rPr>
              <a:t>Vegetation</a:t>
            </a:r>
          </a:p>
          <a:p>
            <a:pPr lvl="0">
              <a:spcAft>
                <a:spcPts val="600"/>
              </a:spcAft>
              <a:buNone/>
            </a:pPr>
            <a:r>
              <a:rPr lang="en-US" sz="3200" dirty="0">
                <a:solidFill>
                  <a:srgbClr val="92D050"/>
                </a:solidFill>
              </a:rPr>
              <a:t>      </a:t>
            </a:r>
            <a:r>
              <a:rPr lang="en-US" sz="3200" dirty="0">
                <a:solidFill>
                  <a:srgbClr val="5B9BD5"/>
                </a:solidFill>
              </a:rPr>
              <a:t>Long-Term Maintenance</a:t>
            </a: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710518" y="883061"/>
            <a:ext cx="548641" cy="5486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35327" y="1545824"/>
            <a:ext cx="548641" cy="5486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35326" y="2194410"/>
            <a:ext cx="548641" cy="5486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56592" y="2853629"/>
            <a:ext cx="548641" cy="5486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24694" y="4118903"/>
            <a:ext cx="548641" cy="5486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35327" y="4767490"/>
            <a:ext cx="548641" cy="5486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Century Gothic" pitchFamily="34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1</a:t>
            </a:r>
            <a:r>
              <a:rPr lang="en-US" sz="3600" dirty="0">
                <a:latin typeface="Century Gothic" pitchFamily="34" charset="0"/>
              </a:rPr>
              <a:t>   DRAINAGE INLETS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849275"/>
            <a:ext cx="3094182" cy="3593415"/>
          </a:xfrm>
        </p:spPr>
        <p:txBody>
          <a:bodyPr anchor="t">
            <a:noAutofit/>
          </a:bodyPr>
          <a:lstStyle/>
          <a:p>
            <a:r>
              <a:rPr lang="en-US" sz="2400" dirty="0"/>
              <a:t>Diversion struct.</a:t>
            </a:r>
          </a:p>
          <a:p>
            <a:pPr lvl="0"/>
            <a:r>
              <a:rPr lang="en-US" sz="2400" dirty="0"/>
              <a:t>Pipe Inlets</a:t>
            </a:r>
          </a:p>
          <a:p>
            <a:r>
              <a:rPr lang="en-US" sz="2400" dirty="0"/>
              <a:t>Trench grates</a:t>
            </a:r>
          </a:p>
          <a:p>
            <a:pPr lvl="0"/>
            <a:r>
              <a:rPr lang="en-US" sz="2400" dirty="0"/>
              <a:t>Curb Cuts</a:t>
            </a:r>
          </a:p>
          <a:p>
            <a:r>
              <a:rPr lang="en-US" sz="2400" dirty="0"/>
              <a:t>Paved inlet flumes</a:t>
            </a:r>
          </a:p>
          <a:p>
            <a:pPr lvl="0"/>
            <a:r>
              <a:rPr lang="en-US" sz="2400" dirty="0"/>
              <a:t>Catch basins</a:t>
            </a:r>
          </a:p>
          <a:p>
            <a:pPr lvl="0"/>
            <a:r>
              <a:rPr lang="en-US" sz="2400" dirty="0"/>
              <a:t>Roof downspouts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-674625" y="1705497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 dirty="0">
              <a:latin typeface="Century Gothic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358" y="96253"/>
            <a:ext cx="649706" cy="64970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pic>
        <p:nvPicPr>
          <p:cNvPr id="10" name="Picture 2" descr="flow slitter schemati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977" y="889202"/>
            <a:ext cx="2940326" cy="297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G_425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9280" y="2445968"/>
            <a:ext cx="3474720" cy="2163805"/>
          </a:xfrm>
          <a:prstGeom prst="rect">
            <a:avLst/>
          </a:prstGeom>
        </p:spPr>
      </p:pic>
      <p:pic>
        <p:nvPicPr>
          <p:cNvPr id="13" name="Picture 12" descr="IMG_721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178415" y="-496705"/>
            <a:ext cx="2468880" cy="3462291"/>
          </a:xfrm>
          <a:prstGeom prst="rect">
            <a:avLst/>
          </a:prstGeom>
        </p:spPr>
      </p:pic>
      <p:pic>
        <p:nvPicPr>
          <p:cNvPr id="14" name="Picture 13" descr="IMG_016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9280" y="4550429"/>
            <a:ext cx="3474720" cy="2307571"/>
          </a:xfrm>
          <a:prstGeom prst="rect">
            <a:avLst/>
          </a:prstGeom>
        </p:spPr>
      </p:pic>
      <p:pic>
        <p:nvPicPr>
          <p:cNvPr id="16" name="Picture 15" descr="IMG_3934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511963"/>
            <a:ext cx="2697018" cy="2623127"/>
          </a:xfrm>
          <a:prstGeom prst="rect">
            <a:avLst/>
          </a:prstGeom>
        </p:spPr>
      </p:pic>
      <p:pic>
        <p:nvPicPr>
          <p:cNvPr id="11" name="Picture 2" descr="Citygarden-193 (www.sitephocus.com) Tags: pebbles rush granite curb greenstreet lid swale bioswale bioretention greeninfrastructure lowimpactdevelopm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5646" y="4553712"/>
            <a:ext cx="3160531" cy="23042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pic>
        <p:nvPicPr>
          <p:cNvPr id="19" name="Picture 2" descr="Zoo Ciara 60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4960" y="4052774"/>
            <a:ext cx="3749040" cy="2805226"/>
          </a:xfrm>
          <a:prstGeom prst="rect">
            <a:avLst/>
          </a:prstGeom>
          <a:noFill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4960" y="0"/>
            <a:ext cx="3749040" cy="28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74262" y="956545"/>
            <a:ext cx="2695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Clean sediment</a:t>
            </a:r>
          </a:p>
          <a:p>
            <a:pPr marL="284163" indent="-28416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Remove leaf litter from inlets</a:t>
            </a:r>
          </a:p>
          <a:p>
            <a:pPr marL="284163" indent="-284163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Watch for scouring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 anchor="ctr"/>
          <a:lstStyle/>
          <a:p>
            <a:pPr algn="l"/>
            <a:r>
              <a:rPr lang="en-US" sz="3600" dirty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en-US" sz="3600" dirty="0">
                <a:cs typeface="Times New Roman" pitchFamily="18" charset="0"/>
              </a:rPr>
              <a:t>MAINTENANCE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10" name="Picture 1"/>
          <p:cNvPicPr>
            <a:picLocks noGrp="1" noChangeAspect="1"/>
          </p:cNvPicPr>
          <p:nvPr>
            <p:ph sz="half"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4114800"/>
            <a:ext cx="3657600" cy="2743200"/>
          </a:xfrm>
          <a:effectLst/>
        </p:spPr>
      </p:pic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0" y="6467012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Inlet Clogging</a:t>
            </a: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2057400" y="4866812"/>
            <a:ext cx="457200" cy="8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  <p:pic>
        <p:nvPicPr>
          <p:cNvPr id="13" name="Picture 6" descr="washou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94" y="1904153"/>
            <a:ext cx="3749040" cy="28117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04800" y="38100"/>
            <a:ext cx="72390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dirty="0">
              <a:solidFill>
                <a:schemeClr val="tx2"/>
              </a:solidFill>
              <a:latin typeface="Century Gothic" pitchFamily="34" charset="0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  <a:p>
            <a:pPr marL="39688">
              <a:buSzPct val="100000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8452" y="936347"/>
            <a:ext cx="48405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indent="-454025">
              <a:buSzPct val="100000"/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Century Gothic" pitchFamily="34" charset="0"/>
                <a:cs typeface="Arial" pitchFamily="34" charset="0"/>
              </a:rPr>
              <a:t>Stones prone to clogging</a:t>
            </a:r>
          </a:p>
          <a:p>
            <a:pPr marL="454025" indent="-454025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Ensure it is located at the low point and water can enter easily.</a:t>
            </a:r>
          </a:p>
          <a:p>
            <a:pPr marL="454025" indent="-454025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Curbing increases side slope and  depth </a:t>
            </a:r>
          </a:p>
          <a:p>
            <a:pPr marL="454025" indent="-454025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 When applicable zero curb</a:t>
            </a:r>
          </a:p>
          <a:p>
            <a:pPr marL="911225" lvl="1" indent="-454025"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  <a:cs typeface="Arial" pitchFamily="34" charset="0"/>
              </a:rPr>
              <a:t>Allow for sheet flow</a:t>
            </a:r>
          </a:p>
          <a:p>
            <a:pPr marL="454025" indent="-454025">
              <a:buSzPct val="100000"/>
            </a:pPr>
            <a:endParaRPr lang="en-US" sz="2400" dirty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 anchor="ctr"/>
          <a:lstStyle/>
          <a:p>
            <a:pPr algn="l"/>
            <a:r>
              <a:rPr lang="en-US" sz="3600" dirty="0">
                <a:latin typeface="Century Gothic" pitchFamily="34" charset="0"/>
                <a:cs typeface="Times New Roman" pitchFamily="18" charset="0"/>
              </a:rPr>
              <a:t>  LESSONS LEARNED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162818" name="Picture 2" descr="Zoo Ciara 60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35040" y="2246454"/>
            <a:ext cx="3108960" cy="2331720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35040" y="4535876"/>
            <a:ext cx="3108960" cy="232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Zoo Ciara 60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35040" y="0"/>
            <a:ext cx="3108960" cy="23317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latin typeface="Century Gothic" pitchFamily="34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Century Gothic" pitchFamily="34" charset="0"/>
              </a:rPr>
              <a:t>2</a:t>
            </a:r>
            <a:r>
              <a:rPr lang="en-US" sz="3600" dirty="0">
                <a:latin typeface="Century Gothic" pitchFamily="34" charset="0"/>
              </a:rPr>
              <a:t>   SWALES &amp; CONVEYANCE</a:t>
            </a:r>
            <a:endParaRPr lang="en-US" sz="3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009072"/>
            <a:ext cx="3222171" cy="5848927"/>
          </a:xfrm>
        </p:spPr>
        <p:txBody>
          <a:bodyPr anchor="t">
            <a:noAutofit/>
          </a:bodyPr>
          <a:lstStyle/>
          <a:p>
            <a:pPr lvl="0"/>
            <a:r>
              <a:rPr lang="en-US" sz="2400" dirty="0"/>
              <a:t>Grass swales</a:t>
            </a:r>
          </a:p>
          <a:p>
            <a:pPr lvl="0"/>
            <a:r>
              <a:rPr lang="en-US" sz="2400" dirty="0"/>
              <a:t>Vegetated swales</a:t>
            </a:r>
          </a:p>
          <a:p>
            <a:pPr lvl="0"/>
            <a:r>
              <a:rPr lang="en-US" sz="2400" dirty="0"/>
              <a:t>Turf reinforced (TRM) swales</a:t>
            </a:r>
          </a:p>
          <a:p>
            <a:pPr lvl="0"/>
            <a:r>
              <a:rPr lang="en-US" sz="2400" dirty="0"/>
              <a:t>Stone swales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13000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358" y="96253"/>
            <a:ext cx="649706" cy="64970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       </a:t>
            </a:r>
          </a:p>
        </p:txBody>
      </p:sp>
      <p:pic>
        <p:nvPicPr>
          <p:cNvPr id="11" name="Picture 10" descr="IMG_142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0705"/>
            <a:ext cx="5044080" cy="2837295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0945" y="3253670"/>
            <a:ext cx="4092013" cy="284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SC_010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114" y="3548743"/>
            <a:ext cx="4201886" cy="330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G_6438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1126" y="789708"/>
            <a:ext cx="3472874" cy="3291840"/>
          </a:xfrm>
          <a:prstGeom prst="rect">
            <a:avLst/>
          </a:prstGeom>
        </p:spPr>
      </p:pic>
      <p:pic>
        <p:nvPicPr>
          <p:cNvPr id="10" name="Picture 9" descr="IMGP1918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294" y="789727"/>
            <a:ext cx="2463125" cy="32918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pic>
        <p:nvPicPr>
          <p:cNvPr id="19" name="Picture 2" descr="Zoo Ciara 604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6072" y="3888709"/>
            <a:ext cx="3749040" cy="2800208"/>
          </a:xfrm>
          <a:prstGeom prst="rect">
            <a:avLst/>
          </a:prstGeom>
          <a:noFill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9305304" y="788452"/>
            <a:ext cx="3749040" cy="280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Zoo Ciara 604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63433" y="3249324"/>
            <a:ext cx="3749040" cy="281178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68674" y="825624"/>
            <a:ext cx="48387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Debris Cleanout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Sediment/Organic Debris Removal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Check for areas of erosion/ gullies in the swale, particularly along the swale bottom.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Repair/reseed as necessary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 anchor="ctr"/>
          <a:lstStyle/>
          <a:p>
            <a:pPr algn="l"/>
            <a:r>
              <a:rPr lang="en-US" sz="3600" dirty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en-US" sz="3600" dirty="0">
                <a:cs typeface="Times New Roman" pitchFamily="18" charset="0"/>
              </a:rPr>
              <a:t>MAINTENACE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6983" y="173396"/>
            <a:ext cx="3657600" cy="2743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429" y="3940628"/>
            <a:ext cx="3657600" cy="2743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435429" y="6226628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chemeClr val="bg1"/>
                </a:solidFill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Overtopped berm </a:t>
            </a: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7944083">
            <a:off x="1578429" y="4169228"/>
            <a:ext cx="457200" cy="8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alpha val="7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dirty="0">
              <a:latin typeface="Century Gothic" pitchFamily="34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V="1">
            <a:off x="1768931" y="5426528"/>
            <a:ext cx="990600" cy="457200"/>
          </a:xfrm>
          <a:prstGeom prst="curvedConnector3">
            <a:avLst>
              <a:gd name="adj1" fmla="val 50000"/>
            </a:avLst>
          </a:prstGeom>
          <a:ln w="539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227B4A4CE91548AEC16ACC9CC79AA9" ma:contentTypeVersion="6" ma:contentTypeDescription="Create a new document." ma:contentTypeScope="" ma:versionID="d18970507b735aed9ddad8db79bb4270">
  <xsd:schema xmlns:xsd="http://www.w3.org/2001/XMLSchema" xmlns:xs="http://www.w3.org/2001/XMLSchema" xmlns:p="http://schemas.microsoft.com/office/2006/metadata/properties" xmlns:ns2="ca549ddf-d5b3-43df-bb38-4615c6f33da2" targetNamespace="http://schemas.microsoft.com/office/2006/metadata/properties" ma:root="true" ma:fieldsID="ef7f6d558e2cac16211bf7cd56fcd990" ns2:_="">
    <xsd:import namespace="ca549ddf-d5b3-43df-bb38-4615c6f33d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49ddf-d5b3-43df-bb38-4615c6f33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375E1B-4C56-47D7-AF5C-EDDE747012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fa7a8b9-19e6-4faf-84ec-ef12222a4de2"/>
    <ds:schemaRef ds:uri="4e1d08b5-d781-4b6f-baba-8db2e2a899b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552E68-7F1B-48D2-B4A1-397226F340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31C19A-E76E-4126-A15B-8BB578F2C2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955</Words>
  <Application>Microsoft Office PowerPoint</Application>
  <PresentationFormat>On-screen Show (4:3)</PresentationFormat>
  <Paragraphs>263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WORKSHOP I:   Green Infrastructure Overview and Maintenance</vt:lpstr>
      <vt:lpstr>WHY IS THIS IMPORTANT?</vt:lpstr>
      <vt:lpstr>PowerPoint Presentation</vt:lpstr>
      <vt:lpstr>PowerPoint Presentation</vt:lpstr>
      <vt:lpstr>  1   DRAINAGE INLETS</vt:lpstr>
      <vt:lpstr>  MAINTENANCE</vt:lpstr>
      <vt:lpstr>  LESSONS LEARNED</vt:lpstr>
      <vt:lpstr>  2   SWALES &amp; CONVEYANCE</vt:lpstr>
      <vt:lpstr>  MAINTENACE</vt:lpstr>
      <vt:lpstr>  3   SEDIMENT COLLECTION</vt:lpstr>
      <vt:lpstr>  MAINTENANCE</vt:lpstr>
      <vt:lpstr>  LESSONS LEARNED</vt:lpstr>
      <vt:lpstr>  4   TREATMENT AREAS</vt:lpstr>
      <vt:lpstr>  MAINTENANCE</vt:lpstr>
      <vt:lpstr>  LESSONS LEARNED</vt:lpstr>
      <vt:lpstr>  5   OVERFLOW &amp; SPILLWAYS</vt:lpstr>
      <vt:lpstr>PowerPoint Presentation</vt:lpstr>
      <vt:lpstr>  6   SURROUNDING AREA</vt:lpstr>
      <vt:lpstr>VEGETATION</vt:lpstr>
      <vt:lpstr>VEGETATION</vt:lpstr>
      <vt:lpstr>  LESSONS LEARNED</vt:lpstr>
      <vt:lpstr>PowerPoint Presentation</vt:lpstr>
      <vt:lpstr>PowerPoint Presentation</vt:lpstr>
      <vt:lpstr>PowerPoint Presentation</vt:lpstr>
      <vt:lpstr>  TO MOW OF NOT MOW?</vt:lpstr>
      <vt:lpstr>  FERTILIZING</vt:lpstr>
      <vt:lpstr>SHORT-TERM MAINTENANCE</vt:lpstr>
      <vt:lpstr>LONG-TERM MAINTENANCE</vt:lpstr>
      <vt:lpstr>PowerPoint Presentation</vt:lpstr>
      <vt:lpstr>PowerPoint Presentation</vt:lpstr>
      <vt:lpstr>SITE 3b</vt:lpstr>
      <vt:lpstr>PowerPoint Presentation</vt:lpstr>
      <vt:lpstr>PowerPoint Presentation</vt:lpstr>
      <vt:lpstr>PowerPoint Presentation</vt:lpstr>
      <vt:lpstr> </vt:lpstr>
      <vt:lpstr>HANDS-ON MAINTENANCE EXERCISE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Handouts</dc:title>
  <dc:creator>NEMOStudent</dc:creator>
  <cp:lastModifiedBy>April Wobst</cp:lastModifiedBy>
  <cp:revision>128</cp:revision>
  <dcterms:created xsi:type="dcterms:W3CDTF">2017-10-05T15:46:07Z</dcterms:created>
  <dcterms:modified xsi:type="dcterms:W3CDTF">2017-11-13T20:13:01Z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0x01010097227B4A4CE91548AEC16ACC9CC79AA9</vt:lpwstr>
  </property>
</Properties>
</file>