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41"/>
  </p:notesMasterIdLst>
  <p:handoutMasterIdLst>
    <p:handoutMasterId r:id="rId42"/>
  </p:handoutMasterIdLst>
  <p:sldIdLst>
    <p:sldId id="520" r:id="rId5"/>
    <p:sldId id="521" r:id="rId6"/>
    <p:sldId id="524" r:id="rId7"/>
    <p:sldId id="526" r:id="rId8"/>
    <p:sldId id="499" r:id="rId9"/>
    <p:sldId id="500" r:id="rId10"/>
    <p:sldId id="501" r:id="rId11"/>
    <p:sldId id="502" r:id="rId12"/>
    <p:sldId id="509" r:id="rId13"/>
    <p:sldId id="459" r:id="rId14"/>
    <p:sldId id="463" r:id="rId15"/>
    <p:sldId id="465" r:id="rId16"/>
    <p:sldId id="467" r:id="rId17"/>
    <p:sldId id="512" r:id="rId18"/>
    <p:sldId id="464" r:id="rId19"/>
    <p:sldId id="471" r:id="rId20"/>
    <p:sldId id="472" r:id="rId21"/>
    <p:sldId id="473" r:id="rId22"/>
    <p:sldId id="474" r:id="rId23"/>
    <p:sldId id="475" r:id="rId24"/>
    <p:sldId id="482" r:id="rId25"/>
    <p:sldId id="519" r:id="rId26"/>
    <p:sldId id="483" r:id="rId27"/>
    <p:sldId id="537" r:id="rId28"/>
    <p:sldId id="545" r:id="rId29"/>
    <p:sldId id="542" r:id="rId30"/>
    <p:sldId id="543" r:id="rId31"/>
    <p:sldId id="538" r:id="rId32"/>
    <p:sldId id="544" r:id="rId33"/>
    <p:sldId id="539" r:id="rId34"/>
    <p:sldId id="540" r:id="rId35"/>
    <p:sldId id="532" r:id="rId36"/>
    <p:sldId id="533" r:id="rId37"/>
    <p:sldId id="546" r:id="rId38"/>
    <p:sldId id="514" r:id="rId39"/>
    <p:sldId id="515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claytor" initials="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33"/>
    <a:srgbClr val="7C4478"/>
    <a:srgbClr val="66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pPr>
              <a:defRPr/>
            </a:pPr>
            <a:fld id="{289567F5-ED77-4900-9719-EE24066CEBE3}" type="datetimeFigureOut">
              <a:rPr lang="en-US"/>
              <a:pPr>
                <a:defRPr/>
              </a:pPr>
              <a:t>11/2/2017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pPr>
              <a:defRPr/>
            </a:pPr>
            <a:fld id="{96AD7A01-B330-437D-9734-5D9223F1E9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pPr>
              <a:defRPr/>
            </a:pPr>
            <a:fld id="{C01022B4-5508-4CEE-BDD1-12616CC07E38}" type="datetimeFigureOut">
              <a:rPr lang="en-US"/>
              <a:pPr>
                <a:defRPr/>
              </a:pPr>
              <a:t>11/2/2017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pPr>
              <a:defRPr/>
            </a:pPr>
            <a:fld id="{6DE2DC37-D7A8-4180-836F-E0D1DE2993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2BA4A6-36AA-4602-A0FD-21D2D0573F7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Listed as impaired</a:t>
            </a:r>
            <a:r>
              <a:rPr lang="en-US" baseline="0" dirty="0"/>
              <a:t> </a:t>
            </a:r>
            <a:r>
              <a:rPr lang="en-US" dirty="0"/>
              <a:t>by state to meet requirements set forth by the Federal Clean Water Act section 303d.</a:t>
            </a:r>
          </a:p>
          <a:p>
            <a:endParaRPr lang="en-US" dirty="0"/>
          </a:p>
          <a:p>
            <a:r>
              <a:rPr lang="en-US" baseline="0" dirty="0"/>
              <a:t>Widespread degradation of the bays and direct human health and environmental threats.</a:t>
            </a:r>
          </a:p>
          <a:p>
            <a:endParaRPr lang="en-US" baseline="0" dirty="0"/>
          </a:p>
          <a:p>
            <a:r>
              <a:rPr lang="en-US" baseline="0" dirty="0"/>
              <a:t>Hence a strong focus of this project to focus on remediation of N and bacteria sources to bays.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202D-41EB-49B1-8EB4-C3877F96525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1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Unmanaged stormwater</a:t>
            </a:r>
            <a:r>
              <a:rPr lang="en-US" baseline="0" dirty="0"/>
              <a:t> can (and is) leading to…</a:t>
            </a:r>
          </a:p>
          <a:p>
            <a:endParaRPr lang="en-US" baseline="0" dirty="0"/>
          </a:p>
          <a:p>
            <a:r>
              <a:rPr lang="en-US" baseline="0" dirty="0"/>
              <a:t>Effects on Environment</a:t>
            </a:r>
          </a:p>
          <a:p>
            <a:r>
              <a:rPr lang="en-US" baseline="0" dirty="0"/>
              <a:t>Excessive Algal Growth: Estuaries are typically nitrogen limited systems. Excess nitrogen </a:t>
            </a:r>
            <a:r>
              <a:rPr lang="en-US" baseline="0" dirty="0">
                <a:sym typeface="Wingdings" panose="05000000000000000000" pitchFamily="2" charset="2"/>
              </a:rPr>
              <a:t> rapid plant or algae growth (blooms)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Habitat degradation:  including 100% loss of eelgrass throughout the Three Bays estuary. Eelgrass as a keystone species to provide habitat for other species (scallops). 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Algal decomposition uses up oxygen leading to low O</a:t>
            </a:r>
            <a:r>
              <a:rPr lang="en-US" baseline="-25000" dirty="0">
                <a:sym typeface="Wingdings" panose="05000000000000000000" pitchFamily="2" charset="2"/>
              </a:rPr>
              <a:t>2</a:t>
            </a:r>
            <a:r>
              <a:rPr lang="en-US" baseline="0" dirty="0">
                <a:sym typeface="Wingdings" panose="05000000000000000000" pitchFamily="2" charset="2"/>
              </a:rPr>
              <a:t> levels  which can harm wildlife and cause fish kills.</a:t>
            </a:r>
          </a:p>
          <a:p>
            <a:pPr>
              <a:lnSpc>
                <a:spcPct val="150000"/>
              </a:lnSpc>
              <a:spcAft>
                <a:spcPts val="1867"/>
              </a:spcAft>
            </a:pPr>
            <a:endParaRPr lang="en-US" baseline="0" dirty="0"/>
          </a:p>
          <a:p>
            <a:pPr>
              <a:lnSpc>
                <a:spcPct val="150000"/>
              </a:lnSpc>
              <a:spcAft>
                <a:spcPts val="1867"/>
              </a:spcAft>
            </a:pPr>
            <a:r>
              <a:rPr lang="en-US" baseline="0" dirty="0"/>
              <a:t>Effects on Community: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 dirty="0"/>
              <a:t>Health hazards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 dirty="0"/>
              <a:t>Beach closures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 dirty="0"/>
              <a:t>Shellfishing closures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 dirty="0"/>
              <a:t>Algal nuisance 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 dirty="0"/>
              <a:t>Aesthetics and odor</a:t>
            </a:r>
          </a:p>
          <a:p>
            <a:pPr marL="296408" indent="-296408">
              <a:lnSpc>
                <a:spcPct val="150000"/>
              </a:lnSpc>
              <a:spcAft>
                <a:spcPts val="1867"/>
              </a:spcAft>
              <a:buFont typeface="Arial" panose="020B0604020202020204" pitchFamily="34" charset="0"/>
              <a:buChar char="•"/>
            </a:pPr>
            <a:r>
              <a:rPr lang="en-US" dirty="0"/>
              <a:t>Lower property values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202D-41EB-49B1-8EB4-C3877F96525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06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Mix use,</a:t>
            </a:r>
            <a:r>
              <a:rPr lang="en-US" baseline="0" dirty="0"/>
              <a:t> pedestrian friendly new urbanist development</a:t>
            </a:r>
          </a:p>
          <a:p>
            <a:r>
              <a:rPr lang="en-US" baseline="0" dirty="0"/>
              <a:t>Stormwater not integrated into the first phase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development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80AEF-13B5-4400-BB6C-74740C78E41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8309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08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49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49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9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90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75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6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5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490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75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46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29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08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649288" y="6430963"/>
            <a:ext cx="24749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5E8ACA"/>
                </a:solidFill>
                <a:latin typeface="Verdana" pitchFamily="34" charset="0"/>
                <a:cs typeface="+mn-cs"/>
              </a:rPr>
              <a:t>Horsley Witten Group, Inc.</a:t>
            </a:r>
          </a:p>
        </p:txBody>
      </p:sp>
      <p:pic>
        <p:nvPicPr>
          <p:cNvPr id="1028" name="Picture 7" descr="hwg-logo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4572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8363"/>
          </a:xfrm>
          <a:prstGeom prst="rect">
            <a:avLst/>
          </a:prstGeom>
          <a:solidFill>
            <a:srgbClr val="92D050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7167" name="Text Box 15"/>
          <p:cNvSpPr txBox="1">
            <a:spLocks noChangeArrowheads="1"/>
          </p:cNvSpPr>
          <p:nvPr userDrawn="1"/>
        </p:nvSpPr>
        <p:spPr bwMode="auto">
          <a:xfrm>
            <a:off x="1676400" y="1219200"/>
            <a:ext cx="5562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 dirty="0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2060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0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0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06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4800600"/>
            <a:ext cx="5200074" cy="1719550"/>
          </a:xfrm>
        </p:spPr>
        <p:txBody>
          <a:bodyPr>
            <a:noAutofit/>
          </a:bodyPr>
          <a:lstStyle/>
          <a:p>
            <a:r>
              <a:rPr lang="en-US" sz="2400" dirty="0"/>
              <a:t>Stormwater BMP Maintenance       DPW Staff and Municipal Stormwater Managers</a:t>
            </a:r>
          </a:p>
          <a:p>
            <a:r>
              <a:rPr lang="en-US" sz="2400" dirty="0"/>
              <a:t>10.31.17</a:t>
            </a:r>
          </a:p>
        </p:txBody>
      </p:sp>
      <p:pic>
        <p:nvPicPr>
          <p:cNvPr id="8" name="Picture 4" descr="GlocArm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838" y="3265235"/>
            <a:ext cx="1427162" cy="143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490788"/>
            <a:ext cx="9144000" cy="2201285"/>
          </a:xfrm>
          <a:solidFill>
            <a:srgbClr val="5B9BD5"/>
          </a:solidFill>
        </p:spPr>
        <p:txBody>
          <a:bodyPr anchor="ctr" anchorCtr="0">
            <a:normAutofit fontScale="90000"/>
          </a:bodyPr>
          <a:lstStyle/>
          <a:p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 I:  </a:t>
            </a:r>
            <a:b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Infrastructure Overview</a:t>
            </a:r>
            <a:b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Construction, Inspection, and Maintenance </a:t>
            </a:r>
          </a:p>
        </p:txBody>
      </p:sp>
      <p:pic>
        <p:nvPicPr>
          <p:cNvPr id="9" name="Picture 8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7970" y="5760720"/>
            <a:ext cx="2866030" cy="1097280"/>
          </a:xfrm>
          <a:prstGeom prst="rect">
            <a:avLst/>
          </a:prstGeom>
        </p:spPr>
      </p:pic>
      <p:pic>
        <p:nvPicPr>
          <p:cNvPr id="10" name="Picture 9" descr="horsleywitten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4724400"/>
            <a:ext cx="1076035" cy="10437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632"/>
          <a:stretch>
            <a:fillRect/>
          </a:stretch>
        </p:blipFill>
        <p:spPr>
          <a:xfrm>
            <a:off x="0" y="0"/>
            <a:ext cx="2971800" cy="2514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2200" y="0"/>
            <a:ext cx="2971800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5791200"/>
            <a:ext cx="1002487" cy="10024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807888"/>
            <a:ext cx="1647194" cy="10024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605" y="4724400"/>
            <a:ext cx="1000395" cy="1000395"/>
          </a:xfrm>
          <a:prstGeom prst="rect">
            <a:avLst/>
          </a:prstGeom>
        </p:spPr>
      </p:pic>
      <p:pic>
        <p:nvPicPr>
          <p:cNvPr id="16" name="Picture 15" descr="IMG_4105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79270" y="0"/>
            <a:ext cx="3292929" cy="2514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996950" cy="101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775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algn="ctr"/>
            <a:r>
              <a:rPr lang="en-US" sz="4500" dirty="0"/>
              <a:t>GREEN INFRASTRUCTURE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1219200" y="1447800"/>
            <a:ext cx="7315200" cy="34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Bioretention and Green Street Practices</a:t>
            </a:r>
          </a:p>
          <a:p>
            <a:pPr>
              <a:buNone/>
            </a:pPr>
            <a:r>
              <a:rPr lang="en-US" sz="2400" dirty="0"/>
              <a:t>Permeable/Porous/Pervious Pavements</a:t>
            </a:r>
          </a:p>
          <a:p>
            <a:pPr>
              <a:buNone/>
            </a:pPr>
            <a:r>
              <a:rPr lang="en-US" sz="2400" dirty="0"/>
              <a:t>Infiltration Practices</a:t>
            </a:r>
          </a:p>
          <a:p>
            <a:pPr>
              <a:buNone/>
            </a:pPr>
            <a:r>
              <a:rPr lang="en-US" sz="2400" dirty="0"/>
              <a:t>Swales and Channels</a:t>
            </a:r>
          </a:p>
          <a:p>
            <a:pPr>
              <a:buNone/>
            </a:pPr>
            <a:r>
              <a:rPr lang="en-US" sz="2400" dirty="0"/>
              <a:t>Constructed Wetlands</a:t>
            </a:r>
          </a:p>
          <a:p>
            <a:pPr>
              <a:buNone/>
            </a:pPr>
            <a:r>
              <a:rPr lang="en-US" sz="2400" dirty="0"/>
              <a:t>Rainwater Harvesting</a:t>
            </a:r>
          </a:p>
          <a:p>
            <a:pPr>
              <a:buNone/>
            </a:pPr>
            <a:r>
              <a:rPr lang="en-US" sz="2400" dirty="0"/>
              <a:t>Green and Blue Roofs</a:t>
            </a:r>
          </a:p>
          <a:p>
            <a:pPr>
              <a:buNone/>
            </a:pPr>
            <a:r>
              <a:rPr lang="en-US" sz="2400" dirty="0"/>
              <a:t>Non-Structural Practices</a:t>
            </a:r>
          </a:p>
        </p:txBody>
      </p:sp>
      <p:pic>
        <p:nvPicPr>
          <p:cNvPr id="34817" name="Picture 1" descr="H:\Projects\EPA\Tetra Tech\12009 WA 1-45 Chelsea GSI Code Review\Task 4 - Technical Support Document\BMP Photos\Bioretention\BioretentionMai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967514"/>
            <a:ext cx="2476500" cy="1905000"/>
          </a:xfrm>
          <a:prstGeom prst="rect">
            <a:avLst/>
          </a:prstGeom>
          <a:noFill/>
        </p:spPr>
      </p:pic>
      <p:pic>
        <p:nvPicPr>
          <p:cNvPr id="34818" name="Picture 2" descr="H:\Projects\EPA\Tetra Tech\12009 WA 1-45 Chelsea GSI Code Review\Task 4 - Technical Support Document\BMP Photos\Infiltration\imagesCAAQC9X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010150"/>
            <a:ext cx="2466975" cy="1847850"/>
          </a:xfrm>
          <a:prstGeom prst="rect">
            <a:avLst/>
          </a:prstGeom>
          <a:noFill/>
        </p:spPr>
      </p:pic>
      <p:pic>
        <p:nvPicPr>
          <p:cNvPr id="34819" name="Picture 3" descr="H:\Projects\EPA\Tetra Tech\12009 WA 1-45 Chelsea GSI Code Review\Task 4 - Technical Support Document\BMP Photos\Permeable Pavement\PermeablePavers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020854"/>
            <a:ext cx="2286000" cy="1851660"/>
          </a:xfrm>
          <a:prstGeom prst="rect">
            <a:avLst/>
          </a:prstGeom>
          <a:noFill/>
        </p:spPr>
      </p:pic>
      <p:pic>
        <p:nvPicPr>
          <p:cNvPr id="1027" name="Picture 3" descr="H:\Projects\2014\14057 LCWMD Maine Mall\Photos\Gravel Wetland-Post Construction\August 2017\IMG_24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01015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Bioretention and Green Streets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2438400"/>
          </a:xfrm>
        </p:spPr>
        <p:txBody>
          <a:bodyPr/>
          <a:lstStyle/>
          <a:p>
            <a:pPr marL="114300" lvl="1" indent="0">
              <a:buNone/>
            </a:pPr>
            <a:r>
              <a:rPr lang="en-US" dirty="0"/>
              <a:t>Shallow landscaped depression designed to capture stormwater runoff for treatment and/or infiltration through natural processes.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590800"/>
          </a:xfrm>
        </p:spPr>
        <p:txBody>
          <a:bodyPr/>
          <a:lstStyle/>
          <a:p>
            <a:r>
              <a:rPr lang="en-US" dirty="0"/>
              <a:t>Practice Variants:</a:t>
            </a:r>
          </a:p>
          <a:p>
            <a:pPr lvl="1"/>
            <a:r>
              <a:rPr lang="en-US" dirty="0"/>
              <a:t>Bioretention</a:t>
            </a:r>
          </a:p>
          <a:p>
            <a:pPr lvl="1"/>
            <a:r>
              <a:rPr lang="en-US" dirty="0"/>
              <a:t>Tree Filters</a:t>
            </a:r>
          </a:p>
          <a:p>
            <a:pPr lvl="1"/>
            <a:r>
              <a:rPr lang="en-US" dirty="0"/>
              <a:t>Stormwater Planters</a:t>
            </a:r>
          </a:p>
          <a:p>
            <a:pPr lvl="1"/>
            <a:r>
              <a:rPr lang="en-US" dirty="0"/>
              <a:t>Rain Gardens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440838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24105003880_fb9b9744d6_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3" y="3657600"/>
            <a:ext cx="4469587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Bioretention Schematic</a:t>
            </a:r>
          </a:p>
        </p:txBody>
      </p:sp>
      <p:sp>
        <p:nvSpPr>
          <p:cNvPr id="3214339" name="Line 3"/>
          <p:cNvSpPr>
            <a:spLocks noChangeShapeType="1"/>
          </p:cNvSpPr>
          <p:nvPr/>
        </p:nvSpPr>
        <p:spPr bwMode="auto">
          <a:xfrm>
            <a:off x="325438" y="2860675"/>
            <a:ext cx="762000" cy="2438400"/>
          </a:xfrm>
          <a:prstGeom prst="line">
            <a:avLst/>
          </a:prstGeom>
          <a:noFill/>
          <a:ln w="1301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40" name="Line 4"/>
          <p:cNvSpPr>
            <a:spLocks noChangeShapeType="1"/>
          </p:cNvSpPr>
          <p:nvPr/>
        </p:nvSpPr>
        <p:spPr bwMode="auto">
          <a:xfrm>
            <a:off x="1087438" y="5299075"/>
            <a:ext cx="5867400" cy="0"/>
          </a:xfrm>
          <a:prstGeom prst="line">
            <a:avLst/>
          </a:prstGeom>
          <a:noFill/>
          <a:ln w="1301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41" name="Rectangle 5"/>
          <p:cNvSpPr>
            <a:spLocks noChangeArrowheads="1"/>
          </p:cNvSpPr>
          <p:nvPr/>
        </p:nvSpPr>
        <p:spPr bwMode="auto">
          <a:xfrm>
            <a:off x="1236663" y="3473450"/>
            <a:ext cx="5791200" cy="1752600"/>
          </a:xfrm>
          <a:prstGeom prst="rect">
            <a:avLst/>
          </a:prstGeom>
          <a:solidFill>
            <a:srgbClr val="7D7D74"/>
          </a:solidFill>
          <a:ln w="9525">
            <a:solidFill>
              <a:srgbClr val="7D7D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latin typeface="Arial" pitchFamily="34" charset="0"/>
              </a:rPr>
              <a:t>Planting Soil -</a:t>
            </a:r>
          </a:p>
          <a:p>
            <a:pPr algn="ctr"/>
            <a:r>
              <a:rPr lang="en-US" sz="3200" b="1" dirty="0">
                <a:latin typeface="Arial" pitchFamily="34" charset="0"/>
              </a:rPr>
              <a:t> Primarily Sand</a:t>
            </a:r>
            <a:endParaRPr lang="en-US" sz="2400" dirty="0">
              <a:latin typeface="Arial" pitchFamily="34" charset="0"/>
            </a:endParaRPr>
          </a:p>
        </p:txBody>
      </p:sp>
      <p:sp>
        <p:nvSpPr>
          <p:cNvPr id="3214342" name="Rectangle 6"/>
          <p:cNvSpPr>
            <a:spLocks noChangeArrowheads="1"/>
          </p:cNvSpPr>
          <p:nvPr/>
        </p:nvSpPr>
        <p:spPr bwMode="auto">
          <a:xfrm>
            <a:off x="935038" y="3470275"/>
            <a:ext cx="1066800" cy="1066800"/>
          </a:xfrm>
          <a:prstGeom prst="rect">
            <a:avLst/>
          </a:prstGeom>
          <a:solidFill>
            <a:srgbClr val="7D7D74"/>
          </a:solidFill>
          <a:ln w="9525">
            <a:solidFill>
              <a:srgbClr val="7D7D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43" name="Rectangle 7"/>
          <p:cNvSpPr>
            <a:spLocks noChangeArrowheads="1"/>
          </p:cNvSpPr>
          <p:nvPr/>
        </p:nvSpPr>
        <p:spPr bwMode="auto">
          <a:xfrm>
            <a:off x="782638" y="3470275"/>
            <a:ext cx="533400" cy="685800"/>
          </a:xfrm>
          <a:prstGeom prst="rect">
            <a:avLst/>
          </a:prstGeom>
          <a:solidFill>
            <a:srgbClr val="7D7D74"/>
          </a:solidFill>
          <a:ln w="9525">
            <a:solidFill>
              <a:srgbClr val="7D7D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44" name="Rectangle 8"/>
          <p:cNvSpPr>
            <a:spLocks noChangeArrowheads="1"/>
          </p:cNvSpPr>
          <p:nvPr/>
        </p:nvSpPr>
        <p:spPr bwMode="auto">
          <a:xfrm>
            <a:off x="1011238" y="4537075"/>
            <a:ext cx="381000" cy="381000"/>
          </a:xfrm>
          <a:prstGeom prst="rect">
            <a:avLst/>
          </a:prstGeom>
          <a:solidFill>
            <a:srgbClr val="7D7D74"/>
          </a:solidFill>
          <a:ln w="9525">
            <a:solidFill>
              <a:srgbClr val="7D7D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45" name="Line 9"/>
          <p:cNvSpPr>
            <a:spLocks noChangeShapeType="1"/>
          </p:cNvSpPr>
          <p:nvPr/>
        </p:nvSpPr>
        <p:spPr bwMode="auto">
          <a:xfrm>
            <a:off x="630238" y="3470275"/>
            <a:ext cx="533400" cy="1752600"/>
          </a:xfrm>
          <a:prstGeom prst="line">
            <a:avLst/>
          </a:prstGeom>
          <a:noFill/>
          <a:ln w="127000">
            <a:solidFill>
              <a:srgbClr val="7D7D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46" name="Line 10"/>
          <p:cNvSpPr>
            <a:spLocks noChangeShapeType="1"/>
          </p:cNvSpPr>
          <p:nvPr/>
        </p:nvSpPr>
        <p:spPr bwMode="auto">
          <a:xfrm flipH="1">
            <a:off x="6878638" y="3470275"/>
            <a:ext cx="457200" cy="1447800"/>
          </a:xfrm>
          <a:prstGeom prst="line">
            <a:avLst/>
          </a:prstGeom>
          <a:noFill/>
          <a:ln w="254000">
            <a:solidFill>
              <a:srgbClr val="7D7D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47" name="Line 11"/>
          <p:cNvSpPr>
            <a:spLocks noChangeShapeType="1"/>
          </p:cNvSpPr>
          <p:nvPr/>
        </p:nvSpPr>
        <p:spPr bwMode="auto">
          <a:xfrm flipH="1">
            <a:off x="6802438" y="3470275"/>
            <a:ext cx="304800" cy="914400"/>
          </a:xfrm>
          <a:prstGeom prst="line">
            <a:avLst/>
          </a:prstGeom>
          <a:noFill/>
          <a:ln w="254000">
            <a:solidFill>
              <a:srgbClr val="7D7D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48" name="Rectangle 12"/>
          <p:cNvSpPr>
            <a:spLocks noChangeArrowheads="1"/>
          </p:cNvSpPr>
          <p:nvPr/>
        </p:nvSpPr>
        <p:spPr bwMode="auto">
          <a:xfrm>
            <a:off x="444500" y="4918075"/>
            <a:ext cx="60198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49" name="Text Box 13"/>
          <p:cNvSpPr txBox="1">
            <a:spLocks noChangeArrowheads="1"/>
          </p:cNvSpPr>
          <p:nvPr/>
        </p:nvSpPr>
        <p:spPr bwMode="auto">
          <a:xfrm>
            <a:off x="1239838" y="5372100"/>
            <a:ext cx="39068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</a:rPr>
              <a:t>Underdrain System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214350" name="Line 14"/>
          <p:cNvSpPr>
            <a:spLocks noChangeShapeType="1"/>
          </p:cNvSpPr>
          <p:nvPr/>
        </p:nvSpPr>
        <p:spPr bwMode="auto">
          <a:xfrm>
            <a:off x="5209696" y="5665788"/>
            <a:ext cx="307975" cy="142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51" name="Line 15"/>
          <p:cNvSpPr>
            <a:spLocks noChangeShapeType="1"/>
          </p:cNvSpPr>
          <p:nvPr/>
        </p:nvSpPr>
        <p:spPr bwMode="auto">
          <a:xfrm flipV="1">
            <a:off x="5496405" y="5222875"/>
            <a:ext cx="3048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52" name="Line 16"/>
          <p:cNvSpPr>
            <a:spLocks noChangeShapeType="1"/>
          </p:cNvSpPr>
          <p:nvPr/>
        </p:nvSpPr>
        <p:spPr bwMode="auto">
          <a:xfrm flipH="1">
            <a:off x="7564438" y="2632075"/>
            <a:ext cx="609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53" name="Line 17"/>
          <p:cNvSpPr>
            <a:spLocks noChangeShapeType="1"/>
          </p:cNvSpPr>
          <p:nvPr/>
        </p:nvSpPr>
        <p:spPr bwMode="auto">
          <a:xfrm flipH="1">
            <a:off x="7304088" y="2632075"/>
            <a:ext cx="260350" cy="693738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54" name="Text Box 18"/>
          <p:cNvSpPr txBox="1">
            <a:spLocks noChangeArrowheads="1"/>
          </p:cNvSpPr>
          <p:nvPr/>
        </p:nvSpPr>
        <p:spPr bwMode="auto">
          <a:xfrm>
            <a:off x="1590675" y="2454275"/>
            <a:ext cx="4579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Vegetation  on Surface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214355" name="Text Box 19"/>
          <p:cNvSpPr txBox="1">
            <a:spLocks noChangeArrowheads="1"/>
          </p:cNvSpPr>
          <p:nvPr/>
        </p:nvSpPr>
        <p:spPr bwMode="auto">
          <a:xfrm>
            <a:off x="6332538" y="2008188"/>
            <a:ext cx="14906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pitchFamily="34" charset="0"/>
              </a:rPr>
              <a:t>Runoff</a:t>
            </a:r>
            <a:endParaRPr lang="en-US" sz="2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928688" y="2574925"/>
            <a:ext cx="587375" cy="984250"/>
            <a:chOff x="889" y="1606"/>
            <a:chExt cx="370" cy="620"/>
          </a:xfrm>
        </p:grpSpPr>
        <p:sp>
          <p:nvSpPr>
            <p:cNvPr id="3214357" name="Freeform 21"/>
            <p:cNvSpPr>
              <a:spLocks/>
            </p:cNvSpPr>
            <p:nvPr/>
          </p:nvSpPr>
          <p:spPr bwMode="auto">
            <a:xfrm>
              <a:off x="889" y="1726"/>
              <a:ext cx="200" cy="460"/>
            </a:xfrm>
            <a:custGeom>
              <a:avLst/>
              <a:gdLst/>
              <a:ahLst/>
              <a:cxnLst>
                <a:cxn ang="0">
                  <a:pos x="200" y="460"/>
                </a:cxn>
                <a:cxn ang="0">
                  <a:pos x="0" y="0"/>
                </a:cxn>
              </a:cxnLst>
              <a:rect l="0" t="0" r="r" b="b"/>
              <a:pathLst>
                <a:path w="200" h="460">
                  <a:moveTo>
                    <a:pt x="200" y="460"/>
                  </a:moveTo>
                  <a:cubicBezTo>
                    <a:pt x="171" y="316"/>
                    <a:pt x="154" y="77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58" name="Freeform 22"/>
            <p:cNvSpPr>
              <a:spLocks/>
            </p:cNvSpPr>
            <p:nvPr/>
          </p:nvSpPr>
          <p:spPr bwMode="auto">
            <a:xfrm>
              <a:off x="1057" y="1666"/>
              <a:ext cx="202" cy="560"/>
            </a:xfrm>
            <a:custGeom>
              <a:avLst/>
              <a:gdLst/>
              <a:ahLst/>
              <a:cxnLst>
                <a:cxn ang="0">
                  <a:pos x="12" y="560"/>
                </a:cxn>
                <a:cxn ang="0">
                  <a:pos x="32" y="220"/>
                </a:cxn>
                <a:cxn ang="0">
                  <a:pos x="92" y="180"/>
                </a:cxn>
                <a:cxn ang="0">
                  <a:pos x="172" y="80"/>
                </a:cxn>
                <a:cxn ang="0">
                  <a:pos x="192" y="0"/>
                </a:cxn>
              </a:cxnLst>
              <a:rect l="0" t="0" r="r" b="b"/>
              <a:pathLst>
                <a:path w="202" h="560">
                  <a:moveTo>
                    <a:pt x="12" y="560"/>
                  </a:moveTo>
                  <a:cubicBezTo>
                    <a:pt x="19" y="447"/>
                    <a:pt x="9" y="331"/>
                    <a:pt x="32" y="220"/>
                  </a:cubicBezTo>
                  <a:cubicBezTo>
                    <a:pt x="37" y="196"/>
                    <a:pt x="77" y="199"/>
                    <a:pt x="92" y="180"/>
                  </a:cubicBezTo>
                  <a:cubicBezTo>
                    <a:pt x="202" y="42"/>
                    <a:pt x="0" y="195"/>
                    <a:pt x="172" y="80"/>
                  </a:cubicBezTo>
                  <a:cubicBezTo>
                    <a:pt x="194" y="14"/>
                    <a:pt x="192" y="41"/>
                    <a:pt x="192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59" name="Freeform 23"/>
            <p:cNvSpPr>
              <a:spLocks/>
            </p:cNvSpPr>
            <p:nvPr/>
          </p:nvSpPr>
          <p:spPr bwMode="auto">
            <a:xfrm>
              <a:off x="1009" y="1606"/>
              <a:ext cx="80" cy="560"/>
            </a:xfrm>
            <a:custGeom>
              <a:avLst/>
              <a:gdLst/>
              <a:ahLst/>
              <a:cxnLst>
                <a:cxn ang="0">
                  <a:pos x="80" y="560"/>
                </a:cxn>
                <a:cxn ang="0">
                  <a:pos x="60" y="280"/>
                </a:cxn>
                <a:cxn ang="0">
                  <a:pos x="40" y="220"/>
                </a:cxn>
                <a:cxn ang="0">
                  <a:pos x="20" y="100"/>
                </a:cxn>
                <a:cxn ang="0">
                  <a:pos x="0" y="0"/>
                </a:cxn>
              </a:cxnLst>
              <a:rect l="0" t="0" r="r" b="b"/>
              <a:pathLst>
                <a:path w="80" h="560">
                  <a:moveTo>
                    <a:pt x="80" y="560"/>
                  </a:moveTo>
                  <a:cubicBezTo>
                    <a:pt x="73" y="467"/>
                    <a:pt x="71" y="373"/>
                    <a:pt x="60" y="280"/>
                  </a:cubicBezTo>
                  <a:cubicBezTo>
                    <a:pt x="58" y="259"/>
                    <a:pt x="45" y="241"/>
                    <a:pt x="40" y="220"/>
                  </a:cubicBezTo>
                  <a:cubicBezTo>
                    <a:pt x="31" y="180"/>
                    <a:pt x="27" y="140"/>
                    <a:pt x="20" y="100"/>
                  </a:cubicBezTo>
                  <a:cubicBezTo>
                    <a:pt x="14" y="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60" name="Freeform 24"/>
            <p:cNvSpPr>
              <a:spLocks/>
            </p:cNvSpPr>
            <p:nvPr/>
          </p:nvSpPr>
          <p:spPr bwMode="auto">
            <a:xfrm>
              <a:off x="1089" y="1626"/>
              <a:ext cx="76" cy="600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20" y="400"/>
                </a:cxn>
                <a:cxn ang="0">
                  <a:pos x="60" y="280"/>
                </a:cxn>
                <a:cxn ang="0">
                  <a:pos x="20" y="0"/>
                </a:cxn>
              </a:cxnLst>
              <a:rect l="0" t="0" r="r" b="b"/>
              <a:pathLst>
                <a:path w="76" h="600">
                  <a:moveTo>
                    <a:pt x="0" y="600"/>
                  </a:moveTo>
                  <a:cubicBezTo>
                    <a:pt x="7" y="533"/>
                    <a:pt x="8" y="466"/>
                    <a:pt x="20" y="400"/>
                  </a:cubicBezTo>
                  <a:cubicBezTo>
                    <a:pt x="28" y="359"/>
                    <a:pt x="60" y="280"/>
                    <a:pt x="60" y="280"/>
                  </a:cubicBezTo>
                  <a:cubicBezTo>
                    <a:pt x="39" y="25"/>
                    <a:pt x="76" y="112"/>
                    <a:pt x="2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214361" name="Freeform 25"/>
          <p:cNvSpPr>
            <a:spLocks/>
          </p:cNvSpPr>
          <p:nvPr/>
        </p:nvSpPr>
        <p:spPr bwMode="auto">
          <a:xfrm>
            <a:off x="579438" y="3370263"/>
            <a:ext cx="468312" cy="1046162"/>
          </a:xfrm>
          <a:custGeom>
            <a:avLst/>
            <a:gdLst/>
            <a:ahLst/>
            <a:cxnLst>
              <a:cxn ang="0">
                <a:pos x="0" y="59"/>
              </a:cxn>
              <a:cxn ang="0">
                <a:pos x="260" y="79"/>
              </a:cxn>
              <a:cxn ang="0">
                <a:pos x="220" y="659"/>
              </a:cxn>
              <a:cxn ang="0">
                <a:pos x="100" y="299"/>
              </a:cxn>
              <a:cxn ang="0">
                <a:pos x="60" y="239"/>
              </a:cxn>
              <a:cxn ang="0">
                <a:pos x="20" y="119"/>
              </a:cxn>
              <a:cxn ang="0">
                <a:pos x="0" y="59"/>
              </a:cxn>
            </a:cxnLst>
            <a:rect l="0" t="0" r="r" b="b"/>
            <a:pathLst>
              <a:path w="332" h="659">
                <a:moveTo>
                  <a:pt x="0" y="59"/>
                </a:moveTo>
                <a:cubicBezTo>
                  <a:pt x="87" y="66"/>
                  <a:pt x="224" y="0"/>
                  <a:pt x="260" y="79"/>
                </a:cubicBezTo>
                <a:cubicBezTo>
                  <a:pt x="332" y="235"/>
                  <a:pt x="265" y="478"/>
                  <a:pt x="220" y="659"/>
                </a:cubicBezTo>
                <a:cubicBezTo>
                  <a:pt x="180" y="539"/>
                  <a:pt x="140" y="419"/>
                  <a:pt x="100" y="299"/>
                </a:cubicBezTo>
                <a:cubicBezTo>
                  <a:pt x="92" y="276"/>
                  <a:pt x="70" y="261"/>
                  <a:pt x="60" y="239"/>
                </a:cubicBezTo>
                <a:cubicBezTo>
                  <a:pt x="43" y="200"/>
                  <a:pt x="33" y="159"/>
                  <a:pt x="20" y="119"/>
                </a:cubicBezTo>
                <a:cubicBezTo>
                  <a:pt x="13" y="99"/>
                  <a:pt x="0" y="59"/>
                  <a:pt x="0" y="59"/>
                </a:cubicBezTo>
                <a:close/>
              </a:path>
            </a:pathLst>
          </a:custGeom>
          <a:solidFill>
            <a:srgbClr val="7D7D74"/>
          </a:solidFill>
          <a:ln w="9525">
            <a:solidFill>
              <a:srgbClr val="7D7D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62" name="Freeform 26"/>
          <p:cNvSpPr>
            <a:spLocks/>
          </p:cNvSpPr>
          <p:nvPr/>
        </p:nvSpPr>
        <p:spPr bwMode="auto">
          <a:xfrm>
            <a:off x="6502400" y="3451225"/>
            <a:ext cx="992188" cy="1600200"/>
          </a:xfrm>
          <a:custGeom>
            <a:avLst/>
            <a:gdLst/>
            <a:ahLst/>
            <a:cxnLst>
              <a:cxn ang="0">
                <a:pos x="303" y="8"/>
              </a:cxn>
              <a:cxn ang="0">
                <a:pos x="683" y="28"/>
              </a:cxn>
              <a:cxn ang="0">
                <a:pos x="663" y="88"/>
              </a:cxn>
              <a:cxn ang="0">
                <a:pos x="623" y="148"/>
              </a:cxn>
              <a:cxn ang="0">
                <a:pos x="523" y="388"/>
              </a:cxn>
              <a:cxn ang="0">
                <a:pos x="303" y="1008"/>
              </a:cxn>
              <a:cxn ang="0">
                <a:pos x="183" y="948"/>
              </a:cxn>
              <a:cxn ang="0">
                <a:pos x="103" y="648"/>
              </a:cxn>
              <a:cxn ang="0">
                <a:pos x="63" y="488"/>
              </a:cxn>
              <a:cxn ang="0">
                <a:pos x="23" y="368"/>
              </a:cxn>
              <a:cxn ang="0">
                <a:pos x="103" y="208"/>
              </a:cxn>
              <a:cxn ang="0">
                <a:pos x="303" y="8"/>
              </a:cxn>
              <a:cxn ang="0">
                <a:pos x="483" y="8"/>
              </a:cxn>
            </a:cxnLst>
            <a:rect l="0" t="0" r="r" b="b"/>
            <a:pathLst>
              <a:path w="704" h="1008">
                <a:moveTo>
                  <a:pt x="303" y="8"/>
                </a:moveTo>
                <a:cubicBezTo>
                  <a:pt x="430" y="15"/>
                  <a:pt x="559" y="0"/>
                  <a:pt x="683" y="28"/>
                </a:cubicBezTo>
                <a:cubicBezTo>
                  <a:pt x="704" y="33"/>
                  <a:pt x="672" y="69"/>
                  <a:pt x="663" y="88"/>
                </a:cubicBezTo>
                <a:cubicBezTo>
                  <a:pt x="652" y="109"/>
                  <a:pt x="634" y="127"/>
                  <a:pt x="623" y="148"/>
                </a:cubicBezTo>
                <a:cubicBezTo>
                  <a:pt x="584" y="226"/>
                  <a:pt x="551" y="303"/>
                  <a:pt x="523" y="388"/>
                </a:cubicBezTo>
                <a:cubicBezTo>
                  <a:pt x="459" y="581"/>
                  <a:pt x="416" y="838"/>
                  <a:pt x="303" y="1008"/>
                </a:cubicBezTo>
                <a:cubicBezTo>
                  <a:pt x="270" y="997"/>
                  <a:pt x="203" y="981"/>
                  <a:pt x="183" y="948"/>
                </a:cubicBezTo>
                <a:cubicBezTo>
                  <a:pt x="132" y="866"/>
                  <a:pt x="123" y="740"/>
                  <a:pt x="103" y="648"/>
                </a:cubicBezTo>
                <a:cubicBezTo>
                  <a:pt x="91" y="594"/>
                  <a:pt x="80" y="540"/>
                  <a:pt x="63" y="488"/>
                </a:cubicBezTo>
                <a:cubicBezTo>
                  <a:pt x="50" y="448"/>
                  <a:pt x="23" y="368"/>
                  <a:pt x="23" y="368"/>
                </a:cubicBezTo>
                <a:cubicBezTo>
                  <a:pt x="62" y="131"/>
                  <a:pt x="0" y="326"/>
                  <a:pt x="103" y="208"/>
                </a:cubicBezTo>
                <a:cubicBezTo>
                  <a:pt x="181" y="119"/>
                  <a:pt x="176" y="18"/>
                  <a:pt x="303" y="8"/>
                </a:cubicBezTo>
                <a:cubicBezTo>
                  <a:pt x="363" y="3"/>
                  <a:pt x="423" y="8"/>
                  <a:pt x="483" y="8"/>
                </a:cubicBezTo>
              </a:path>
            </a:pathLst>
          </a:custGeom>
          <a:solidFill>
            <a:srgbClr val="7D7D74"/>
          </a:solidFill>
          <a:ln w="9525">
            <a:solidFill>
              <a:srgbClr val="7D7D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14363" name="Line 27"/>
          <p:cNvSpPr>
            <a:spLocks noChangeShapeType="1"/>
          </p:cNvSpPr>
          <p:nvPr/>
        </p:nvSpPr>
        <p:spPr bwMode="auto">
          <a:xfrm flipV="1">
            <a:off x="6954838" y="2860675"/>
            <a:ext cx="762000" cy="2438400"/>
          </a:xfrm>
          <a:prstGeom prst="line">
            <a:avLst/>
          </a:prstGeom>
          <a:noFill/>
          <a:ln w="1301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46125" y="2528888"/>
            <a:ext cx="587375" cy="984250"/>
            <a:chOff x="889" y="1606"/>
            <a:chExt cx="370" cy="620"/>
          </a:xfrm>
        </p:grpSpPr>
        <p:sp>
          <p:nvSpPr>
            <p:cNvPr id="3214365" name="Freeform 29"/>
            <p:cNvSpPr>
              <a:spLocks/>
            </p:cNvSpPr>
            <p:nvPr/>
          </p:nvSpPr>
          <p:spPr bwMode="auto">
            <a:xfrm>
              <a:off x="889" y="1726"/>
              <a:ext cx="200" cy="460"/>
            </a:xfrm>
            <a:custGeom>
              <a:avLst/>
              <a:gdLst/>
              <a:ahLst/>
              <a:cxnLst>
                <a:cxn ang="0">
                  <a:pos x="200" y="460"/>
                </a:cxn>
                <a:cxn ang="0">
                  <a:pos x="0" y="0"/>
                </a:cxn>
              </a:cxnLst>
              <a:rect l="0" t="0" r="r" b="b"/>
              <a:pathLst>
                <a:path w="200" h="460">
                  <a:moveTo>
                    <a:pt x="200" y="460"/>
                  </a:moveTo>
                  <a:cubicBezTo>
                    <a:pt x="171" y="316"/>
                    <a:pt x="154" y="77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66" name="Freeform 30"/>
            <p:cNvSpPr>
              <a:spLocks/>
            </p:cNvSpPr>
            <p:nvPr/>
          </p:nvSpPr>
          <p:spPr bwMode="auto">
            <a:xfrm>
              <a:off x="1057" y="1666"/>
              <a:ext cx="202" cy="560"/>
            </a:xfrm>
            <a:custGeom>
              <a:avLst/>
              <a:gdLst/>
              <a:ahLst/>
              <a:cxnLst>
                <a:cxn ang="0">
                  <a:pos x="12" y="560"/>
                </a:cxn>
                <a:cxn ang="0">
                  <a:pos x="32" y="220"/>
                </a:cxn>
                <a:cxn ang="0">
                  <a:pos x="92" y="180"/>
                </a:cxn>
                <a:cxn ang="0">
                  <a:pos x="172" y="80"/>
                </a:cxn>
                <a:cxn ang="0">
                  <a:pos x="192" y="0"/>
                </a:cxn>
              </a:cxnLst>
              <a:rect l="0" t="0" r="r" b="b"/>
              <a:pathLst>
                <a:path w="202" h="560">
                  <a:moveTo>
                    <a:pt x="12" y="560"/>
                  </a:moveTo>
                  <a:cubicBezTo>
                    <a:pt x="19" y="447"/>
                    <a:pt x="9" y="331"/>
                    <a:pt x="32" y="220"/>
                  </a:cubicBezTo>
                  <a:cubicBezTo>
                    <a:pt x="37" y="196"/>
                    <a:pt x="77" y="199"/>
                    <a:pt x="92" y="180"/>
                  </a:cubicBezTo>
                  <a:cubicBezTo>
                    <a:pt x="202" y="42"/>
                    <a:pt x="0" y="195"/>
                    <a:pt x="172" y="80"/>
                  </a:cubicBezTo>
                  <a:cubicBezTo>
                    <a:pt x="194" y="14"/>
                    <a:pt x="192" y="41"/>
                    <a:pt x="192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67" name="Freeform 31"/>
            <p:cNvSpPr>
              <a:spLocks/>
            </p:cNvSpPr>
            <p:nvPr/>
          </p:nvSpPr>
          <p:spPr bwMode="auto">
            <a:xfrm>
              <a:off x="1009" y="1606"/>
              <a:ext cx="80" cy="560"/>
            </a:xfrm>
            <a:custGeom>
              <a:avLst/>
              <a:gdLst/>
              <a:ahLst/>
              <a:cxnLst>
                <a:cxn ang="0">
                  <a:pos x="80" y="560"/>
                </a:cxn>
                <a:cxn ang="0">
                  <a:pos x="60" y="280"/>
                </a:cxn>
                <a:cxn ang="0">
                  <a:pos x="40" y="220"/>
                </a:cxn>
                <a:cxn ang="0">
                  <a:pos x="20" y="100"/>
                </a:cxn>
                <a:cxn ang="0">
                  <a:pos x="0" y="0"/>
                </a:cxn>
              </a:cxnLst>
              <a:rect l="0" t="0" r="r" b="b"/>
              <a:pathLst>
                <a:path w="80" h="560">
                  <a:moveTo>
                    <a:pt x="80" y="560"/>
                  </a:moveTo>
                  <a:cubicBezTo>
                    <a:pt x="73" y="467"/>
                    <a:pt x="71" y="373"/>
                    <a:pt x="60" y="280"/>
                  </a:cubicBezTo>
                  <a:cubicBezTo>
                    <a:pt x="58" y="259"/>
                    <a:pt x="45" y="241"/>
                    <a:pt x="40" y="220"/>
                  </a:cubicBezTo>
                  <a:cubicBezTo>
                    <a:pt x="31" y="180"/>
                    <a:pt x="27" y="140"/>
                    <a:pt x="20" y="100"/>
                  </a:cubicBezTo>
                  <a:cubicBezTo>
                    <a:pt x="14" y="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68" name="Freeform 32"/>
            <p:cNvSpPr>
              <a:spLocks/>
            </p:cNvSpPr>
            <p:nvPr/>
          </p:nvSpPr>
          <p:spPr bwMode="auto">
            <a:xfrm>
              <a:off x="1089" y="1626"/>
              <a:ext cx="76" cy="600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20" y="400"/>
                </a:cxn>
                <a:cxn ang="0">
                  <a:pos x="60" y="280"/>
                </a:cxn>
                <a:cxn ang="0">
                  <a:pos x="20" y="0"/>
                </a:cxn>
              </a:cxnLst>
              <a:rect l="0" t="0" r="r" b="b"/>
              <a:pathLst>
                <a:path w="76" h="600">
                  <a:moveTo>
                    <a:pt x="0" y="600"/>
                  </a:moveTo>
                  <a:cubicBezTo>
                    <a:pt x="7" y="533"/>
                    <a:pt x="8" y="466"/>
                    <a:pt x="20" y="400"/>
                  </a:cubicBezTo>
                  <a:cubicBezTo>
                    <a:pt x="28" y="359"/>
                    <a:pt x="60" y="280"/>
                    <a:pt x="60" y="280"/>
                  </a:cubicBezTo>
                  <a:cubicBezTo>
                    <a:pt x="39" y="25"/>
                    <a:pt x="76" y="112"/>
                    <a:pt x="2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1171575" y="2560638"/>
            <a:ext cx="587375" cy="984250"/>
            <a:chOff x="889" y="1606"/>
            <a:chExt cx="370" cy="620"/>
          </a:xfrm>
        </p:grpSpPr>
        <p:sp>
          <p:nvSpPr>
            <p:cNvPr id="3214370" name="Freeform 34"/>
            <p:cNvSpPr>
              <a:spLocks/>
            </p:cNvSpPr>
            <p:nvPr/>
          </p:nvSpPr>
          <p:spPr bwMode="auto">
            <a:xfrm>
              <a:off x="889" y="1726"/>
              <a:ext cx="200" cy="460"/>
            </a:xfrm>
            <a:custGeom>
              <a:avLst/>
              <a:gdLst/>
              <a:ahLst/>
              <a:cxnLst>
                <a:cxn ang="0">
                  <a:pos x="200" y="460"/>
                </a:cxn>
                <a:cxn ang="0">
                  <a:pos x="0" y="0"/>
                </a:cxn>
              </a:cxnLst>
              <a:rect l="0" t="0" r="r" b="b"/>
              <a:pathLst>
                <a:path w="200" h="460">
                  <a:moveTo>
                    <a:pt x="200" y="460"/>
                  </a:moveTo>
                  <a:cubicBezTo>
                    <a:pt x="171" y="316"/>
                    <a:pt x="154" y="77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71" name="Freeform 35"/>
            <p:cNvSpPr>
              <a:spLocks/>
            </p:cNvSpPr>
            <p:nvPr/>
          </p:nvSpPr>
          <p:spPr bwMode="auto">
            <a:xfrm>
              <a:off x="1057" y="1666"/>
              <a:ext cx="202" cy="560"/>
            </a:xfrm>
            <a:custGeom>
              <a:avLst/>
              <a:gdLst/>
              <a:ahLst/>
              <a:cxnLst>
                <a:cxn ang="0">
                  <a:pos x="12" y="560"/>
                </a:cxn>
                <a:cxn ang="0">
                  <a:pos x="32" y="220"/>
                </a:cxn>
                <a:cxn ang="0">
                  <a:pos x="92" y="180"/>
                </a:cxn>
                <a:cxn ang="0">
                  <a:pos x="172" y="80"/>
                </a:cxn>
                <a:cxn ang="0">
                  <a:pos x="192" y="0"/>
                </a:cxn>
              </a:cxnLst>
              <a:rect l="0" t="0" r="r" b="b"/>
              <a:pathLst>
                <a:path w="202" h="560">
                  <a:moveTo>
                    <a:pt x="12" y="560"/>
                  </a:moveTo>
                  <a:cubicBezTo>
                    <a:pt x="19" y="447"/>
                    <a:pt x="9" y="331"/>
                    <a:pt x="32" y="220"/>
                  </a:cubicBezTo>
                  <a:cubicBezTo>
                    <a:pt x="37" y="196"/>
                    <a:pt x="77" y="199"/>
                    <a:pt x="92" y="180"/>
                  </a:cubicBezTo>
                  <a:cubicBezTo>
                    <a:pt x="202" y="42"/>
                    <a:pt x="0" y="195"/>
                    <a:pt x="172" y="80"/>
                  </a:cubicBezTo>
                  <a:cubicBezTo>
                    <a:pt x="194" y="14"/>
                    <a:pt x="192" y="41"/>
                    <a:pt x="192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72" name="Freeform 36"/>
            <p:cNvSpPr>
              <a:spLocks/>
            </p:cNvSpPr>
            <p:nvPr/>
          </p:nvSpPr>
          <p:spPr bwMode="auto">
            <a:xfrm>
              <a:off x="1009" y="1606"/>
              <a:ext cx="80" cy="560"/>
            </a:xfrm>
            <a:custGeom>
              <a:avLst/>
              <a:gdLst/>
              <a:ahLst/>
              <a:cxnLst>
                <a:cxn ang="0">
                  <a:pos x="80" y="560"/>
                </a:cxn>
                <a:cxn ang="0">
                  <a:pos x="60" y="280"/>
                </a:cxn>
                <a:cxn ang="0">
                  <a:pos x="40" y="220"/>
                </a:cxn>
                <a:cxn ang="0">
                  <a:pos x="20" y="100"/>
                </a:cxn>
                <a:cxn ang="0">
                  <a:pos x="0" y="0"/>
                </a:cxn>
              </a:cxnLst>
              <a:rect l="0" t="0" r="r" b="b"/>
              <a:pathLst>
                <a:path w="80" h="560">
                  <a:moveTo>
                    <a:pt x="80" y="560"/>
                  </a:moveTo>
                  <a:cubicBezTo>
                    <a:pt x="73" y="467"/>
                    <a:pt x="71" y="373"/>
                    <a:pt x="60" y="280"/>
                  </a:cubicBezTo>
                  <a:cubicBezTo>
                    <a:pt x="58" y="259"/>
                    <a:pt x="45" y="241"/>
                    <a:pt x="40" y="220"/>
                  </a:cubicBezTo>
                  <a:cubicBezTo>
                    <a:pt x="31" y="180"/>
                    <a:pt x="27" y="140"/>
                    <a:pt x="20" y="100"/>
                  </a:cubicBezTo>
                  <a:cubicBezTo>
                    <a:pt x="14" y="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73" name="Freeform 37"/>
            <p:cNvSpPr>
              <a:spLocks/>
            </p:cNvSpPr>
            <p:nvPr/>
          </p:nvSpPr>
          <p:spPr bwMode="auto">
            <a:xfrm>
              <a:off x="1089" y="1626"/>
              <a:ext cx="76" cy="600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20" y="400"/>
                </a:cxn>
                <a:cxn ang="0">
                  <a:pos x="60" y="280"/>
                </a:cxn>
                <a:cxn ang="0">
                  <a:pos x="20" y="0"/>
                </a:cxn>
              </a:cxnLst>
              <a:rect l="0" t="0" r="r" b="b"/>
              <a:pathLst>
                <a:path w="76" h="600">
                  <a:moveTo>
                    <a:pt x="0" y="600"/>
                  </a:moveTo>
                  <a:cubicBezTo>
                    <a:pt x="7" y="533"/>
                    <a:pt x="8" y="466"/>
                    <a:pt x="20" y="400"/>
                  </a:cubicBezTo>
                  <a:cubicBezTo>
                    <a:pt x="28" y="359"/>
                    <a:pt x="60" y="280"/>
                    <a:pt x="60" y="280"/>
                  </a:cubicBezTo>
                  <a:cubicBezTo>
                    <a:pt x="39" y="25"/>
                    <a:pt x="76" y="112"/>
                    <a:pt x="2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020763" y="2103438"/>
            <a:ext cx="587375" cy="1409700"/>
            <a:chOff x="889" y="1606"/>
            <a:chExt cx="370" cy="620"/>
          </a:xfrm>
        </p:grpSpPr>
        <p:sp>
          <p:nvSpPr>
            <p:cNvPr id="3214375" name="Freeform 39"/>
            <p:cNvSpPr>
              <a:spLocks/>
            </p:cNvSpPr>
            <p:nvPr/>
          </p:nvSpPr>
          <p:spPr bwMode="auto">
            <a:xfrm>
              <a:off x="889" y="1726"/>
              <a:ext cx="200" cy="460"/>
            </a:xfrm>
            <a:custGeom>
              <a:avLst/>
              <a:gdLst/>
              <a:ahLst/>
              <a:cxnLst>
                <a:cxn ang="0">
                  <a:pos x="200" y="460"/>
                </a:cxn>
                <a:cxn ang="0">
                  <a:pos x="0" y="0"/>
                </a:cxn>
              </a:cxnLst>
              <a:rect l="0" t="0" r="r" b="b"/>
              <a:pathLst>
                <a:path w="200" h="460">
                  <a:moveTo>
                    <a:pt x="200" y="460"/>
                  </a:moveTo>
                  <a:cubicBezTo>
                    <a:pt x="171" y="316"/>
                    <a:pt x="154" y="77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76" name="Freeform 40"/>
            <p:cNvSpPr>
              <a:spLocks/>
            </p:cNvSpPr>
            <p:nvPr/>
          </p:nvSpPr>
          <p:spPr bwMode="auto">
            <a:xfrm>
              <a:off x="1057" y="1666"/>
              <a:ext cx="202" cy="560"/>
            </a:xfrm>
            <a:custGeom>
              <a:avLst/>
              <a:gdLst/>
              <a:ahLst/>
              <a:cxnLst>
                <a:cxn ang="0">
                  <a:pos x="12" y="560"/>
                </a:cxn>
                <a:cxn ang="0">
                  <a:pos x="32" y="220"/>
                </a:cxn>
                <a:cxn ang="0">
                  <a:pos x="92" y="180"/>
                </a:cxn>
                <a:cxn ang="0">
                  <a:pos x="172" y="80"/>
                </a:cxn>
                <a:cxn ang="0">
                  <a:pos x="192" y="0"/>
                </a:cxn>
              </a:cxnLst>
              <a:rect l="0" t="0" r="r" b="b"/>
              <a:pathLst>
                <a:path w="202" h="560">
                  <a:moveTo>
                    <a:pt x="12" y="560"/>
                  </a:moveTo>
                  <a:cubicBezTo>
                    <a:pt x="19" y="447"/>
                    <a:pt x="9" y="331"/>
                    <a:pt x="32" y="220"/>
                  </a:cubicBezTo>
                  <a:cubicBezTo>
                    <a:pt x="37" y="196"/>
                    <a:pt x="77" y="199"/>
                    <a:pt x="92" y="180"/>
                  </a:cubicBezTo>
                  <a:cubicBezTo>
                    <a:pt x="202" y="42"/>
                    <a:pt x="0" y="195"/>
                    <a:pt x="172" y="80"/>
                  </a:cubicBezTo>
                  <a:cubicBezTo>
                    <a:pt x="194" y="14"/>
                    <a:pt x="192" y="41"/>
                    <a:pt x="192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77" name="Freeform 41"/>
            <p:cNvSpPr>
              <a:spLocks/>
            </p:cNvSpPr>
            <p:nvPr/>
          </p:nvSpPr>
          <p:spPr bwMode="auto">
            <a:xfrm>
              <a:off x="1009" y="1606"/>
              <a:ext cx="80" cy="560"/>
            </a:xfrm>
            <a:custGeom>
              <a:avLst/>
              <a:gdLst/>
              <a:ahLst/>
              <a:cxnLst>
                <a:cxn ang="0">
                  <a:pos x="80" y="560"/>
                </a:cxn>
                <a:cxn ang="0">
                  <a:pos x="60" y="280"/>
                </a:cxn>
                <a:cxn ang="0">
                  <a:pos x="40" y="220"/>
                </a:cxn>
                <a:cxn ang="0">
                  <a:pos x="20" y="100"/>
                </a:cxn>
                <a:cxn ang="0">
                  <a:pos x="0" y="0"/>
                </a:cxn>
              </a:cxnLst>
              <a:rect l="0" t="0" r="r" b="b"/>
              <a:pathLst>
                <a:path w="80" h="560">
                  <a:moveTo>
                    <a:pt x="80" y="560"/>
                  </a:moveTo>
                  <a:cubicBezTo>
                    <a:pt x="73" y="467"/>
                    <a:pt x="71" y="373"/>
                    <a:pt x="60" y="280"/>
                  </a:cubicBezTo>
                  <a:cubicBezTo>
                    <a:pt x="58" y="259"/>
                    <a:pt x="45" y="241"/>
                    <a:pt x="40" y="220"/>
                  </a:cubicBezTo>
                  <a:cubicBezTo>
                    <a:pt x="31" y="180"/>
                    <a:pt x="27" y="140"/>
                    <a:pt x="20" y="100"/>
                  </a:cubicBezTo>
                  <a:cubicBezTo>
                    <a:pt x="14" y="67"/>
                    <a:pt x="0" y="0"/>
                    <a:pt x="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14378" name="Freeform 42"/>
            <p:cNvSpPr>
              <a:spLocks/>
            </p:cNvSpPr>
            <p:nvPr/>
          </p:nvSpPr>
          <p:spPr bwMode="auto">
            <a:xfrm>
              <a:off x="1089" y="1626"/>
              <a:ext cx="76" cy="600"/>
            </a:xfrm>
            <a:custGeom>
              <a:avLst/>
              <a:gdLst/>
              <a:ahLst/>
              <a:cxnLst>
                <a:cxn ang="0">
                  <a:pos x="0" y="600"/>
                </a:cxn>
                <a:cxn ang="0">
                  <a:pos x="20" y="400"/>
                </a:cxn>
                <a:cxn ang="0">
                  <a:pos x="60" y="280"/>
                </a:cxn>
                <a:cxn ang="0">
                  <a:pos x="20" y="0"/>
                </a:cxn>
              </a:cxnLst>
              <a:rect l="0" t="0" r="r" b="b"/>
              <a:pathLst>
                <a:path w="76" h="600">
                  <a:moveTo>
                    <a:pt x="0" y="600"/>
                  </a:moveTo>
                  <a:cubicBezTo>
                    <a:pt x="7" y="533"/>
                    <a:pt x="8" y="466"/>
                    <a:pt x="20" y="400"/>
                  </a:cubicBezTo>
                  <a:cubicBezTo>
                    <a:pt x="28" y="359"/>
                    <a:pt x="60" y="280"/>
                    <a:pt x="60" y="280"/>
                  </a:cubicBezTo>
                  <a:cubicBezTo>
                    <a:pt x="39" y="25"/>
                    <a:pt x="76" y="112"/>
                    <a:pt x="20" y="0"/>
                  </a:cubicBezTo>
                </a:path>
              </a:pathLst>
            </a:cu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214379" name="Line 43"/>
          <p:cNvSpPr>
            <a:spLocks noChangeShapeType="1"/>
          </p:cNvSpPr>
          <p:nvPr/>
        </p:nvSpPr>
        <p:spPr bwMode="auto">
          <a:xfrm flipH="1">
            <a:off x="304800" y="5178425"/>
            <a:ext cx="6096000" cy="0"/>
          </a:xfrm>
          <a:prstGeom prst="line">
            <a:avLst/>
          </a:prstGeom>
          <a:noFill/>
          <a:ln w="34925" cap="sq">
            <a:solidFill>
              <a:srgbClr val="00FFFF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214380" name="Freeform 44"/>
          <p:cNvSpPr>
            <a:spLocks/>
          </p:cNvSpPr>
          <p:nvPr/>
        </p:nvSpPr>
        <p:spPr bwMode="auto">
          <a:xfrm>
            <a:off x="519113" y="3232150"/>
            <a:ext cx="7010400" cy="247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156"/>
              </a:cxn>
              <a:cxn ang="0">
                <a:pos x="4370" y="156"/>
              </a:cxn>
              <a:cxn ang="0">
                <a:pos x="4416" y="37"/>
              </a:cxn>
              <a:cxn ang="0">
                <a:pos x="82" y="37"/>
              </a:cxn>
              <a:cxn ang="0">
                <a:pos x="0" y="0"/>
              </a:cxn>
            </a:cxnLst>
            <a:rect l="0" t="0" r="r" b="b"/>
            <a:pathLst>
              <a:path w="4416" h="156">
                <a:moveTo>
                  <a:pt x="0" y="0"/>
                </a:moveTo>
                <a:lnTo>
                  <a:pt x="46" y="156"/>
                </a:lnTo>
                <a:lnTo>
                  <a:pt x="4370" y="156"/>
                </a:lnTo>
                <a:lnTo>
                  <a:pt x="4416" y="37"/>
                </a:lnTo>
                <a:lnTo>
                  <a:pt x="82" y="37"/>
                </a:lnTo>
                <a:lnTo>
                  <a:pt x="0" y="0"/>
                </a:lnTo>
                <a:close/>
              </a:path>
            </a:pathLst>
          </a:custGeom>
          <a:solidFill>
            <a:srgbClr val="00FFFF"/>
          </a:solidFill>
          <a:ln w="12700" cap="sq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3214381" name="Freeform 45"/>
          <p:cNvSpPr>
            <a:spLocks/>
          </p:cNvSpPr>
          <p:nvPr/>
        </p:nvSpPr>
        <p:spPr bwMode="auto">
          <a:xfrm>
            <a:off x="7535863" y="2600325"/>
            <a:ext cx="42862" cy="5715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1" y="0"/>
              </a:cxn>
              <a:cxn ang="0">
                <a:pos x="27" y="25"/>
              </a:cxn>
              <a:cxn ang="0">
                <a:pos x="7" y="27"/>
              </a:cxn>
              <a:cxn ang="0">
                <a:pos x="0" y="16"/>
              </a:cxn>
            </a:cxnLst>
            <a:rect l="0" t="0" r="r" b="b"/>
            <a:pathLst>
              <a:path w="27" h="36">
                <a:moveTo>
                  <a:pt x="0" y="16"/>
                </a:moveTo>
                <a:cubicBezTo>
                  <a:pt x="5" y="11"/>
                  <a:pt x="14" y="1"/>
                  <a:pt x="21" y="0"/>
                </a:cubicBezTo>
                <a:cubicBezTo>
                  <a:pt x="22" y="8"/>
                  <a:pt x="23" y="17"/>
                  <a:pt x="27" y="25"/>
                </a:cubicBezTo>
                <a:cubicBezTo>
                  <a:pt x="23" y="36"/>
                  <a:pt x="16" y="29"/>
                  <a:pt x="7" y="27"/>
                </a:cubicBezTo>
                <a:cubicBezTo>
                  <a:pt x="6" y="21"/>
                  <a:pt x="6" y="19"/>
                  <a:pt x="0" y="16"/>
                </a:cubicBezTo>
                <a:close/>
              </a:path>
            </a:pathLst>
          </a:custGeom>
          <a:solidFill>
            <a:srgbClr val="00FFFF"/>
          </a:solidFill>
          <a:ln w="12700" cap="sq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n-US" dirty="0"/>
          </a:p>
        </p:txBody>
      </p: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1709738" y="3465513"/>
            <a:ext cx="5072062" cy="1747837"/>
            <a:chOff x="1381" y="2167"/>
            <a:chExt cx="3195" cy="1101"/>
          </a:xfrm>
        </p:grpSpPr>
        <p:sp>
          <p:nvSpPr>
            <p:cNvPr id="3214383" name="Line 47"/>
            <p:cNvSpPr>
              <a:spLocks noChangeShapeType="1"/>
            </p:cNvSpPr>
            <p:nvPr/>
          </p:nvSpPr>
          <p:spPr bwMode="auto">
            <a:xfrm>
              <a:off x="1381" y="2176"/>
              <a:ext cx="0" cy="905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214384" name="Line 48"/>
            <p:cNvSpPr>
              <a:spLocks noChangeShapeType="1"/>
            </p:cNvSpPr>
            <p:nvPr/>
          </p:nvSpPr>
          <p:spPr bwMode="auto">
            <a:xfrm>
              <a:off x="2647" y="2180"/>
              <a:ext cx="0" cy="905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214385" name="Line 49"/>
            <p:cNvSpPr>
              <a:spLocks noChangeShapeType="1"/>
            </p:cNvSpPr>
            <p:nvPr/>
          </p:nvSpPr>
          <p:spPr bwMode="auto">
            <a:xfrm>
              <a:off x="1993" y="2167"/>
              <a:ext cx="0" cy="905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214386" name="Line 50"/>
            <p:cNvSpPr>
              <a:spLocks noChangeShapeType="1"/>
            </p:cNvSpPr>
            <p:nvPr/>
          </p:nvSpPr>
          <p:spPr bwMode="auto">
            <a:xfrm>
              <a:off x="3982" y="2172"/>
              <a:ext cx="0" cy="905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214387" name="Line 51"/>
            <p:cNvSpPr>
              <a:spLocks noChangeShapeType="1"/>
            </p:cNvSpPr>
            <p:nvPr/>
          </p:nvSpPr>
          <p:spPr bwMode="auto">
            <a:xfrm>
              <a:off x="3319" y="2176"/>
              <a:ext cx="0" cy="905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3214388" name="Line 52"/>
            <p:cNvSpPr>
              <a:spLocks noChangeShapeType="1"/>
            </p:cNvSpPr>
            <p:nvPr/>
          </p:nvSpPr>
          <p:spPr bwMode="auto">
            <a:xfrm>
              <a:off x="4576" y="2180"/>
              <a:ext cx="0" cy="1088"/>
            </a:xfrm>
            <a:prstGeom prst="line">
              <a:avLst/>
            </a:prstGeom>
            <a:noFill/>
            <a:ln w="12700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2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3000"/>
                                        <p:tgtEl>
                                          <p:spTgt spid="321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2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4379" grpId="0" animBg="1"/>
      <p:bldP spid="3214380" grpId="0" animBg="1"/>
      <p:bldP spid="321438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C:\Documents and Settings\Jennifer.FILESERVER\Desktop\20041027 street plan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3733800" cy="4979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95800" y="3962400"/>
            <a:ext cx="4114800" cy="2895600"/>
            <a:chOff x="0" y="0"/>
            <a:chExt cx="4296" cy="3384"/>
          </a:xfrm>
        </p:grpSpPr>
        <p:pic>
          <p:nvPicPr>
            <p:cNvPr id="2253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" y="96"/>
              <a:ext cx="4041" cy="30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537" name="Picture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296" cy="33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7" name="Picture 6" descr="21704623055_4cce06d367_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304800"/>
            <a:ext cx="4715773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34290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Bioretention at Steamship Auth, Palmer Ave, Falmouth, MA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baker\Desktop\GWPC\images\Fawcett ST notche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843101" cy="2362200"/>
          </a:xfrm>
          <a:prstGeom prst="rect">
            <a:avLst/>
          </a:prstGeom>
          <a:noFill/>
        </p:spPr>
      </p:pic>
      <p:pic>
        <p:nvPicPr>
          <p:cNvPr id="6" name="Picture 6" descr="IMG_066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"/>
          <a:stretch>
            <a:fillRect/>
          </a:stretch>
        </p:blipFill>
        <p:spPr bwMode="auto">
          <a:xfrm>
            <a:off x="5778691" y="3581400"/>
            <a:ext cx="336531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" name="Picture 1" descr="C:\Users\ebaker\Desktop\GWPC\images\Fawcett Street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3505200"/>
          </a:xfrm>
          <a:prstGeom prst="rect">
            <a:avLst/>
          </a:prstGeom>
          <a:noFill/>
        </p:spPr>
      </p:pic>
      <p:pic>
        <p:nvPicPr>
          <p:cNvPr id="9219" name="Picture 3" descr="C:\Users\ebaker\Desktop\GWPC\images\NYC GI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46150"/>
            <a:ext cx="6028463" cy="3511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495800" cy="990600"/>
          </a:xfrm>
        </p:spPr>
        <p:txBody>
          <a:bodyPr/>
          <a:lstStyle/>
          <a:p>
            <a:r>
              <a:rPr lang="en-US" dirty="0"/>
              <a:t>Green Streets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4038600" cy="1676400"/>
          </a:xfrm>
        </p:spPr>
        <p:txBody>
          <a:bodyPr/>
          <a:lstStyle/>
          <a:p>
            <a:r>
              <a:rPr lang="en-US" dirty="0"/>
              <a:t>Bioretention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3058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Benefits:</a:t>
            </a:r>
          </a:p>
          <a:p>
            <a:pPr lvl="1"/>
            <a:r>
              <a:rPr lang="en-US" dirty="0"/>
              <a:t>Versatile practice</a:t>
            </a:r>
          </a:p>
          <a:p>
            <a:pPr lvl="1"/>
            <a:r>
              <a:rPr lang="en-US" dirty="0"/>
              <a:t>Runoff reduction, promotes recharge</a:t>
            </a:r>
          </a:p>
          <a:p>
            <a:pPr lvl="1"/>
            <a:r>
              <a:rPr lang="en-US" dirty="0"/>
              <a:t>Good pollutant removal (&gt; 80% of sediment)</a:t>
            </a:r>
          </a:p>
          <a:p>
            <a:pPr lvl="1"/>
            <a:r>
              <a:rPr lang="en-US" dirty="0"/>
              <a:t>Aesthetics (combine with site landscaping)</a:t>
            </a:r>
          </a:p>
          <a:p>
            <a:pPr lvl="1"/>
            <a:r>
              <a:rPr lang="en-US" dirty="0"/>
              <a:t>Modest space consumption</a:t>
            </a:r>
          </a:p>
          <a:p>
            <a:pPr lvl="1"/>
            <a:r>
              <a:rPr lang="en-US" dirty="0"/>
              <a:t>Natural approach, affecting air quality, temperature, &amp; habitat</a:t>
            </a:r>
          </a:p>
          <a:p>
            <a:pPr lvl="1"/>
            <a:endParaRPr lang="en-US" dirty="0"/>
          </a:p>
        </p:txBody>
      </p:sp>
      <p:pic>
        <p:nvPicPr>
          <p:cNvPr id="1026" name="Picture 2" descr="H:\Projects\2017\17006 APCC - Three Bays Watershed\Rain Garden Workshop\RG Photos\170615_RGWorkshop_17006\IMG_39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71450"/>
            <a:ext cx="4343400" cy="3257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 dirty="0"/>
              <a:t>Permeable/Porous/Pervious Pavements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09600" y="1295401"/>
            <a:ext cx="4038600" cy="2438400"/>
          </a:xfrm>
        </p:spPr>
        <p:txBody>
          <a:bodyPr/>
          <a:lstStyle/>
          <a:p>
            <a:pPr marL="63500" lvl="1" indent="0">
              <a:buNone/>
            </a:pPr>
            <a:r>
              <a:rPr lang="en-US" dirty="0"/>
              <a:t>Permeable surface material that allows rainfall to percolate through the media into underlying soils or drainage collection system.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4400" y="1295401"/>
            <a:ext cx="4038600" cy="3124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Practice Variants:</a:t>
            </a:r>
          </a:p>
          <a:p>
            <a:pPr lvl="1"/>
            <a:r>
              <a:rPr lang="en-US" dirty="0"/>
              <a:t>Permeable pavers</a:t>
            </a:r>
          </a:p>
          <a:p>
            <a:pPr lvl="1"/>
            <a:r>
              <a:rPr lang="en-US" dirty="0"/>
              <a:t>Porous asphalt</a:t>
            </a:r>
          </a:p>
          <a:p>
            <a:pPr lvl="1"/>
            <a:r>
              <a:rPr lang="en-US" dirty="0"/>
              <a:t>Pervious concrete</a:t>
            </a:r>
          </a:p>
          <a:p>
            <a:pPr lvl="1"/>
            <a:r>
              <a:rPr lang="en-US" dirty="0"/>
              <a:t>Proprietary materials (pre-cast pervious slabs, recycled tires/glass)</a:t>
            </a:r>
          </a:p>
          <a:p>
            <a:pPr lvl="1"/>
            <a:endParaRPr lang="en-US" dirty="0"/>
          </a:p>
        </p:txBody>
      </p:sp>
      <p:pic>
        <p:nvPicPr>
          <p:cNvPr id="2050" name="Picture 2" descr="H:\Projects\EPA\Tetra Tech\12009 WA 1-45 Chelsea GSI Code Review\Task 4 - Technical Support Document\BMP Photos\Permeable Pavement\PorousAsphalt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910" y="4035879"/>
            <a:ext cx="4114290" cy="2745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H:\Projects\EPA\Tetra Tech\12009 WA 1-45 Chelsea GSI Code Review\Task 4 - Technical Support Document\BMP Photos\Permeable Pavement\PerviousSla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82663"/>
            <a:ext cx="3200400" cy="212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3581400" cy="2622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4" name="Picture 5" descr="IMG_50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65760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5" name="Picture 5" descr="IMG_50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733800"/>
            <a:ext cx="3471863" cy="260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6" name="Picture 4" descr="JC 503 U3_010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990600"/>
            <a:ext cx="3657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Permeable Paver Options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81400"/>
            <a:ext cx="4064000" cy="304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7" descr="IMG_31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955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H:\Projects\EPA\Tetra Tech\12009 WA 1-45 Chelsea GSI Code Review\Task 4 - Technical Support Document\BMP Photos\Permeable Pavement\PerviousConcret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599" y="3657600"/>
            <a:ext cx="4223601" cy="2819400"/>
          </a:xfrm>
          <a:prstGeom prst="rect">
            <a:avLst/>
          </a:prstGeom>
          <a:noFill/>
        </p:spPr>
      </p:pic>
      <p:pic>
        <p:nvPicPr>
          <p:cNvPr id="5123" name="Picture 3" descr="C:\Graphics\BMP slides\Norwell Bike Path\IMGP540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940776" cy="3276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8" name="Rectangle 3"/>
          <p:cNvSpPr>
            <a:spLocks/>
          </p:cNvSpPr>
          <p:nvPr/>
        </p:nvSpPr>
        <p:spPr bwMode="auto">
          <a:xfrm>
            <a:off x="0" y="4133850"/>
            <a:ext cx="9144000" cy="2724150"/>
          </a:xfrm>
          <a:prstGeom prst="rect">
            <a:avLst/>
          </a:prstGeom>
          <a:solidFill>
            <a:srgbClr val="0080FF">
              <a:alpha val="49803"/>
            </a:srgbClr>
          </a:solidFill>
          <a:ln w="12700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2038" y="339725"/>
            <a:ext cx="7546975" cy="5713413"/>
            <a:chOff x="1062038" y="339725"/>
            <a:chExt cx="7546975" cy="5713413"/>
          </a:xfrm>
        </p:grpSpPr>
        <p:sp>
          <p:nvSpPr>
            <p:cNvPr id="31749" name="Line 4"/>
            <p:cNvSpPr>
              <a:spLocks noChangeShapeType="1"/>
            </p:cNvSpPr>
            <p:nvPr/>
          </p:nvSpPr>
          <p:spPr bwMode="auto">
            <a:xfrm>
              <a:off x="1062038" y="419100"/>
              <a:ext cx="1587" cy="5634038"/>
            </a:xfrm>
            <a:prstGeom prst="line">
              <a:avLst/>
            </a:prstGeom>
            <a:noFill/>
            <a:ln w="11430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1750" name="Line 5"/>
            <p:cNvSpPr>
              <a:spLocks noChangeShapeType="1"/>
            </p:cNvSpPr>
            <p:nvPr/>
          </p:nvSpPr>
          <p:spPr bwMode="auto">
            <a:xfrm>
              <a:off x="4037013" y="490538"/>
              <a:ext cx="0" cy="5410200"/>
            </a:xfrm>
            <a:prstGeom prst="line">
              <a:avLst/>
            </a:prstGeom>
            <a:noFill/>
            <a:ln w="11430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1751" name="Line 6"/>
            <p:cNvSpPr>
              <a:spLocks noChangeShapeType="1"/>
            </p:cNvSpPr>
            <p:nvPr/>
          </p:nvSpPr>
          <p:spPr bwMode="auto">
            <a:xfrm>
              <a:off x="8609013" y="339725"/>
              <a:ext cx="0" cy="5410200"/>
            </a:xfrm>
            <a:prstGeom prst="line">
              <a:avLst/>
            </a:prstGeom>
            <a:noFill/>
            <a:ln w="114300">
              <a:solidFill>
                <a:srgbClr val="0080FF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3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22960"/>
          </a:xfrm>
          <a:solidFill>
            <a:srgbClr val="5B9BD5"/>
          </a:solidFill>
        </p:spPr>
        <p:txBody>
          <a:bodyPr anchor="ctr"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  <a:latin typeface="Century Gothic" pitchFamily="34" charset="0"/>
              </a:rPr>
              <a:t>PRESENTATION OUTLINE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0" y="1009073"/>
            <a:ext cx="9144000" cy="1810328"/>
          </a:xfrm>
        </p:spPr>
        <p:txBody>
          <a:bodyPr anchor="t">
            <a:noAutofit/>
          </a:bodyPr>
          <a:lstStyle/>
          <a:p>
            <a:r>
              <a:rPr lang="en-US" sz="2000" b="1" dirty="0">
                <a:latin typeface="Century Gothic" pitchFamily="34" charset="0"/>
              </a:rPr>
              <a:t>8:15 - 8:45</a:t>
            </a:r>
            <a:r>
              <a:rPr lang="en-US" sz="2000" dirty="0">
                <a:latin typeface="Century Gothic" pitchFamily="34" charset="0"/>
              </a:rPr>
              <a:t>	</a:t>
            </a:r>
            <a:r>
              <a:rPr lang="en-US" sz="2000" b="1" dirty="0">
                <a:latin typeface="Century Gothic" pitchFamily="34" charset="0"/>
              </a:rPr>
              <a:t>Green Infrastructure Practice Overview</a:t>
            </a:r>
            <a:endParaRPr lang="en-US" sz="2000" dirty="0">
              <a:latin typeface="Century Gothic" pitchFamily="34" charset="0"/>
            </a:endParaRPr>
          </a:p>
          <a:p>
            <a:pPr lvl="0"/>
            <a:r>
              <a:rPr lang="en-US" sz="2000" dirty="0">
                <a:latin typeface="Century Gothic" pitchFamily="34" charset="0"/>
              </a:rPr>
              <a:t>Why Green Infrastructure (GI)</a:t>
            </a:r>
          </a:p>
          <a:p>
            <a:pPr lvl="0"/>
            <a:r>
              <a:rPr lang="en-US" sz="2000" dirty="0">
                <a:latin typeface="Century Gothic" pitchFamily="34" charset="0"/>
              </a:rPr>
              <a:t>Overview of GI BMPs and how they work </a:t>
            </a:r>
          </a:p>
          <a:p>
            <a:pPr lvl="0"/>
            <a:r>
              <a:rPr lang="en-US" sz="2000" dirty="0">
                <a:latin typeface="Century Gothic" pitchFamily="34" charset="0"/>
              </a:rPr>
              <a:t>Using the right GI in the right places (</a:t>
            </a:r>
            <a:r>
              <a:rPr lang="en-US" sz="2000" dirty="0">
                <a:solidFill>
                  <a:srgbClr val="FF0000"/>
                </a:solidFill>
                <a:latin typeface="Century Gothic" pitchFamily="34" charset="0"/>
              </a:rPr>
              <a:t>will cover this as we go</a:t>
            </a:r>
            <a:r>
              <a:rPr lang="en-US" sz="2000" dirty="0">
                <a:latin typeface="Century Gothic" pitchFamily="34" charset="0"/>
              </a:rPr>
              <a:t>)</a:t>
            </a:r>
          </a:p>
          <a:p>
            <a:endParaRPr lang="en-US" sz="2000" dirty="0">
              <a:latin typeface="Century Gothic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52400" y="2000250"/>
            <a:ext cx="8763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413000"/>
            <a:ext cx="8991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6" descr="horsleywitten-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965" y="-2"/>
            <a:ext cx="1131265" cy="1097280"/>
          </a:xfrm>
          <a:prstGeom prst="rect">
            <a:avLst/>
          </a:prstGeom>
        </p:spPr>
      </p:pic>
      <p:pic>
        <p:nvPicPr>
          <p:cNvPr id="8" name="Picture 7" descr="34591134601_bf3e812971_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3200"/>
            <a:ext cx="9144000" cy="3165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0" y="58674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Bioretention at Heritage Museum and Gardens, Sandwich, MA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10000" cy="1905000"/>
          </a:xfrm>
        </p:spPr>
        <p:txBody>
          <a:bodyPr/>
          <a:lstStyle/>
          <a:p>
            <a:r>
              <a:rPr lang="en-US" dirty="0"/>
              <a:t>Permeable Pavement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733800"/>
          </a:xfrm>
        </p:spPr>
        <p:txBody>
          <a:bodyPr/>
          <a:lstStyle/>
          <a:p>
            <a:r>
              <a:rPr lang="en-US" sz="2800" dirty="0"/>
              <a:t>Benefits:</a:t>
            </a:r>
          </a:p>
          <a:p>
            <a:pPr lvl="1"/>
            <a:r>
              <a:rPr lang="en-US" sz="2400" dirty="0"/>
              <a:t>Several design options</a:t>
            </a:r>
          </a:p>
          <a:p>
            <a:pPr lvl="1"/>
            <a:r>
              <a:rPr lang="en-US" sz="2400" dirty="0"/>
              <a:t>Runoff reduction, promotes recharge</a:t>
            </a:r>
          </a:p>
          <a:p>
            <a:pPr lvl="1"/>
            <a:r>
              <a:rPr lang="en-US" sz="2400" dirty="0"/>
              <a:t>Excellent pollutant removal (&gt; 90% of sediment)</a:t>
            </a:r>
          </a:p>
          <a:p>
            <a:pPr lvl="1"/>
            <a:r>
              <a:rPr lang="en-US" sz="2400" dirty="0"/>
              <a:t>Aesthetics (mostly applies to pavers)</a:t>
            </a:r>
          </a:p>
          <a:p>
            <a:pPr lvl="1"/>
            <a:r>
              <a:rPr lang="en-US" sz="2400" dirty="0"/>
              <a:t>No additional space consumption</a:t>
            </a:r>
          </a:p>
          <a:p>
            <a:pPr lvl="1"/>
            <a:r>
              <a:rPr lang="en-US" sz="2400" dirty="0"/>
              <a:t>Reduces need for sand and salt for winter snow/ice management</a:t>
            </a:r>
          </a:p>
          <a:p>
            <a:pPr lvl="1"/>
            <a:endParaRPr lang="en-US" sz="2400" dirty="0"/>
          </a:p>
        </p:txBody>
      </p:sp>
      <p:pic>
        <p:nvPicPr>
          <p:cNvPr id="3074" name="Picture 2" descr="H:\Projects\EPA\Tetra Tech\12009 WA 1-45 Chelsea GSI Code Review\Task 4 - Technical Support Document\BMP Photos\Permeable Pavement\PermeablePavers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52400"/>
            <a:ext cx="4468609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4525963"/>
          </a:xfrm>
        </p:spPr>
        <p:txBody>
          <a:bodyPr/>
          <a:lstStyle/>
          <a:p>
            <a:pPr marL="114300" lvl="1" indent="0">
              <a:buNone/>
            </a:pPr>
            <a:r>
              <a:rPr lang="en-US" dirty="0"/>
              <a:t>Stormwater control practices designed to infiltrate runoff into the underlying soils and ultimately recharge the groundwater.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038600" cy="4525963"/>
          </a:xfrm>
        </p:spPr>
        <p:txBody>
          <a:bodyPr/>
          <a:lstStyle/>
          <a:p>
            <a:r>
              <a:rPr lang="en-US" dirty="0"/>
              <a:t>Practice Variants:</a:t>
            </a:r>
          </a:p>
          <a:p>
            <a:pPr lvl="1"/>
            <a:r>
              <a:rPr lang="en-US" dirty="0"/>
              <a:t>Infiltration basins</a:t>
            </a:r>
          </a:p>
          <a:p>
            <a:pPr lvl="1"/>
            <a:r>
              <a:rPr lang="en-US" dirty="0"/>
              <a:t>Infiltration trenches</a:t>
            </a:r>
          </a:p>
          <a:p>
            <a:pPr lvl="1"/>
            <a:r>
              <a:rPr lang="en-US" dirty="0"/>
              <a:t>Underground chambers</a:t>
            </a:r>
          </a:p>
          <a:p>
            <a:pPr lvl="1"/>
            <a:r>
              <a:rPr lang="en-US" dirty="0"/>
              <a:t>Dry wells</a:t>
            </a:r>
          </a:p>
          <a:p>
            <a:endParaRPr lang="en-US" dirty="0"/>
          </a:p>
        </p:txBody>
      </p:sp>
      <p:pic>
        <p:nvPicPr>
          <p:cNvPr id="10242" name="Picture 2" descr="H:\Projects\EPA\Tetra Tech\12009 WA 1-45 Chelsea GSI Code Review\Task 4 - Technical Support Document\BMP Photos\Infiltration\Ibasin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153348" cy="275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H:\Projects\EPA\Tetra Tech\12009 WA 1-45 Chelsea GSI Code Review\Task 4 - Technical Support Document\BMP Photos\Infiltration\Itrench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396" y="3810000"/>
            <a:ext cx="4049404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:\Projects\2011\11112 WHMVSA-Falmouth Ice Rink\Photos\140113_Chambers and Tanks\IMG_05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2209800" y="4724400"/>
            <a:ext cx="1584" cy="1938359"/>
          </a:xfrm>
          <a:prstGeom prst="line">
            <a:avLst/>
          </a:prstGeom>
          <a:noFill/>
          <a:ln w="63500">
            <a:solidFill>
              <a:srgbClr val="0080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b="1" dirty="0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5410200" y="4648200"/>
            <a:ext cx="1584" cy="1938359"/>
          </a:xfrm>
          <a:prstGeom prst="line">
            <a:avLst/>
          </a:prstGeom>
          <a:noFill/>
          <a:ln w="63500">
            <a:solidFill>
              <a:srgbClr val="0080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8382000" y="4495800"/>
            <a:ext cx="1584" cy="1938359"/>
          </a:xfrm>
          <a:prstGeom prst="line">
            <a:avLst/>
          </a:prstGeom>
          <a:noFill/>
          <a:ln w="63500">
            <a:solidFill>
              <a:srgbClr val="0080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1219200" y="3429001"/>
            <a:ext cx="5106984" cy="1219200"/>
          </a:xfrm>
          <a:prstGeom prst="line">
            <a:avLst/>
          </a:prstGeom>
          <a:noFill/>
          <a:ln w="63500">
            <a:solidFill>
              <a:srgbClr val="0080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6324600" y="1524000"/>
            <a:ext cx="1584" cy="1938359"/>
          </a:xfrm>
          <a:prstGeom prst="line">
            <a:avLst/>
          </a:prstGeom>
          <a:noFill/>
          <a:ln w="63500">
            <a:solidFill>
              <a:srgbClr val="0080FF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998220" y="4183380"/>
            <a:ext cx="8092440" cy="579120"/>
          </a:xfrm>
          <a:custGeom>
            <a:avLst/>
            <a:gdLst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20740 w 8092440"/>
              <a:gd name="connsiteY37" fmla="*/ 114300 h 579120"/>
              <a:gd name="connsiteX38" fmla="*/ 6050280 w 8092440"/>
              <a:gd name="connsiteY38" fmla="*/ 22860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44640 w 8092440"/>
              <a:gd name="connsiteY41" fmla="*/ 121920 h 579120"/>
              <a:gd name="connsiteX42" fmla="*/ 6766560 w 8092440"/>
              <a:gd name="connsiteY42" fmla="*/ 17526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76160 w 8092440"/>
              <a:gd name="connsiteY46" fmla="*/ 9906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050280 w 8092440"/>
              <a:gd name="connsiteY38" fmla="*/ 22860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44640 w 8092440"/>
              <a:gd name="connsiteY41" fmla="*/ 121920 h 579120"/>
              <a:gd name="connsiteX42" fmla="*/ 6766560 w 8092440"/>
              <a:gd name="connsiteY42" fmla="*/ 17526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76160 w 8092440"/>
              <a:gd name="connsiteY46" fmla="*/ 9906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44640 w 8092440"/>
              <a:gd name="connsiteY41" fmla="*/ 121920 h 579120"/>
              <a:gd name="connsiteX42" fmla="*/ 6766560 w 8092440"/>
              <a:gd name="connsiteY42" fmla="*/ 17526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76160 w 8092440"/>
              <a:gd name="connsiteY46" fmla="*/ 9906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66560 w 8092440"/>
              <a:gd name="connsiteY42" fmla="*/ 17526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76160 w 8092440"/>
              <a:gd name="connsiteY46" fmla="*/ 9906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76160 w 8092440"/>
              <a:gd name="connsiteY46" fmla="*/ 9906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597140 w 8092440"/>
              <a:gd name="connsiteY47" fmla="*/ 14478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11140 w 8092440"/>
              <a:gd name="connsiteY34" fmla="*/ 19050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26380 w 8092440"/>
              <a:gd name="connsiteY34" fmla="*/ 83820 h 579120"/>
              <a:gd name="connsiteX35" fmla="*/ 5524500 w 8092440"/>
              <a:gd name="connsiteY35" fmla="*/ 13716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43500 w 8092440"/>
              <a:gd name="connsiteY33" fmla="*/ 13716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63440 w 8092440"/>
              <a:gd name="connsiteY30" fmla="*/ 17526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40580 w 8092440"/>
              <a:gd name="connsiteY30" fmla="*/ 83820 h 579120"/>
              <a:gd name="connsiteX31" fmla="*/ 4777740 w 8092440"/>
              <a:gd name="connsiteY31" fmla="*/ 9906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9600 w 8092440"/>
              <a:gd name="connsiteY29" fmla="*/ 1981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12954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86200 w 8092440"/>
              <a:gd name="connsiteY25" fmla="*/ 1600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57600 w 8092440"/>
              <a:gd name="connsiteY24" fmla="*/ 16764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74720 w 8092440"/>
              <a:gd name="connsiteY23" fmla="*/ 11430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213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70860 w 8092440"/>
              <a:gd name="connsiteY20" fmla="*/ 15240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04160 w 8092440"/>
              <a:gd name="connsiteY19" fmla="*/ 18288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16764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141220 w 8092440"/>
              <a:gd name="connsiteY14" fmla="*/ 15240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36420 w 8092440"/>
              <a:gd name="connsiteY13" fmla="*/ 16764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249680 w 8092440"/>
              <a:gd name="connsiteY9" fmla="*/ 1600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158240 w 8092440"/>
              <a:gd name="connsiteY8" fmla="*/ 18288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60120 w 8092440"/>
              <a:gd name="connsiteY7" fmla="*/ 20574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800100 w 8092440"/>
              <a:gd name="connsiteY6" fmla="*/ 1600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49440 w 8092440"/>
              <a:gd name="connsiteY43" fmla="*/ 1219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70027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26580 w 8092440"/>
              <a:gd name="connsiteY43" fmla="*/ 838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83820 h 579120"/>
              <a:gd name="connsiteX43" fmla="*/ 6926580 w 8092440"/>
              <a:gd name="connsiteY43" fmla="*/ 838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97980 w 8092440"/>
              <a:gd name="connsiteY41" fmla="*/ 83820 h 579120"/>
              <a:gd name="connsiteX42" fmla="*/ 6774180 w 8092440"/>
              <a:gd name="connsiteY42" fmla="*/ 7620 h 579120"/>
              <a:gd name="connsiteX43" fmla="*/ 6926580 w 8092440"/>
              <a:gd name="connsiteY43" fmla="*/ 838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838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76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76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76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326380 w 8092440"/>
              <a:gd name="connsiteY34" fmla="*/ 76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173980 w 8092440"/>
              <a:gd name="connsiteY33" fmla="*/ 7620 h 579120"/>
              <a:gd name="connsiteX34" fmla="*/ 52501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097780 w 8092440"/>
              <a:gd name="connsiteY33" fmla="*/ 83820 h 579120"/>
              <a:gd name="connsiteX34" fmla="*/ 52501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097780 w 8092440"/>
              <a:gd name="connsiteY33" fmla="*/ 83820 h 579120"/>
              <a:gd name="connsiteX34" fmla="*/ 52501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  <a:gd name="connsiteX0" fmla="*/ 8092440 w 8092440"/>
              <a:gd name="connsiteY0" fmla="*/ 381000 h 579120"/>
              <a:gd name="connsiteX1" fmla="*/ 0 w 8092440"/>
              <a:gd name="connsiteY1" fmla="*/ 579120 h 579120"/>
              <a:gd name="connsiteX2" fmla="*/ 68580 w 8092440"/>
              <a:gd name="connsiteY2" fmla="*/ 327660 h 579120"/>
              <a:gd name="connsiteX3" fmla="*/ 190500 w 8092440"/>
              <a:gd name="connsiteY3" fmla="*/ 182880 h 579120"/>
              <a:gd name="connsiteX4" fmla="*/ 335280 w 8092440"/>
              <a:gd name="connsiteY4" fmla="*/ 83820 h 579120"/>
              <a:gd name="connsiteX5" fmla="*/ 571500 w 8092440"/>
              <a:gd name="connsiteY5" fmla="*/ 68580 h 579120"/>
              <a:gd name="connsiteX6" fmla="*/ 754380 w 8092440"/>
              <a:gd name="connsiteY6" fmla="*/ 83820 h 579120"/>
              <a:gd name="connsiteX7" fmla="*/ 906780 w 8092440"/>
              <a:gd name="connsiteY7" fmla="*/ 83820 h 579120"/>
              <a:gd name="connsiteX8" fmla="*/ 1059180 w 8092440"/>
              <a:gd name="connsiteY8" fmla="*/ 83820 h 579120"/>
              <a:gd name="connsiteX9" fmla="*/ 1135380 w 8092440"/>
              <a:gd name="connsiteY9" fmla="*/ 83820 h 579120"/>
              <a:gd name="connsiteX10" fmla="*/ 1379220 w 8092440"/>
              <a:gd name="connsiteY10" fmla="*/ 83820 h 579120"/>
              <a:gd name="connsiteX11" fmla="*/ 1600200 w 8092440"/>
              <a:gd name="connsiteY11" fmla="*/ 99060 h 579120"/>
              <a:gd name="connsiteX12" fmla="*/ 1691640 w 8092440"/>
              <a:gd name="connsiteY12" fmla="*/ 121920 h 579120"/>
              <a:gd name="connsiteX13" fmla="*/ 1897380 w 8092440"/>
              <a:gd name="connsiteY13" fmla="*/ 83820 h 579120"/>
              <a:gd name="connsiteX14" fmla="*/ 2202180 w 8092440"/>
              <a:gd name="connsiteY14" fmla="*/ 83820 h 579120"/>
              <a:gd name="connsiteX15" fmla="*/ 2255520 w 8092440"/>
              <a:gd name="connsiteY15" fmla="*/ 121920 h 579120"/>
              <a:gd name="connsiteX16" fmla="*/ 2385060 w 8092440"/>
              <a:gd name="connsiteY16" fmla="*/ 83820 h 579120"/>
              <a:gd name="connsiteX17" fmla="*/ 2537460 w 8092440"/>
              <a:gd name="connsiteY17" fmla="*/ 99060 h 579120"/>
              <a:gd name="connsiteX18" fmla="*/ 2659380 w 8092440"/>
              <a:gd name="connsiteY18" fmla="*/ 83820 h 579120"/>
              <a:gd name="connsiteX19" fmla="*/ 2811780 w 8092440"/>
              <a:gd name="connsiteY19" fmla="*/ 83820 h 579120"/>
              <a:gd name="connsiteX20" fmla="*/ 3040380 w 8092440"/>
              <a:gd name="connsiteY20" fmla="*/ 83820 h 579120"/>
              <a:gd name="connsiteX21" fmla="*/ 3215640 w 8092440"/>
              <a:gd name="connsiteY21" fmla="*/ 38100 h 579120"/>
              <a:gd name="connsiteX22" fmla="*/ 3375660 w 8092440"/>
              <a:gd name="connsiteY22" fmla="*/ 45720 h 579120"/>
              <a:gd name="connsiteX23" fmla="*/ 3497580 w 8092440"/>
              <a:gd name="connsiteY23" fmla="*/ 83820 h 579120"/>
              <a:gd name="connsiteX24" fmla="*/ 3649980 w 8092440"/>
              <a:gd name="connsiteY24" fmla="*/ 83820 h 579120"/>
              <a:gd name="connsiteX25" fmla="*/ 3878580 w 8092440"/>
              <a:gd name="connsiteY25" fmla="*/ 83820 h 579120"/>
              <a:gd name="connsiteX26" fmla="*/ 3954780 w 8092440"/>
              <a:gd name="connsiteY26" fmla="*/ 83820 h 579120"/>
              <a:gd name="connsiteX27" fmla="*/ 4076700 w 8092440"/>
              <a:gd name="connsiteY27" fmla="*/ 60960 h 579120"/>
              <a:gd name="connsiteX28" fmla="*/ 4305300 w 8092440"/>
              <a:gd name="connsiteY28" fmla="*/ 83820 h 579120"/>
              <a:gd name="connsiteX29" fmla="*/ 4411980 w 8092440"/>
              <a:gd name="connsiteY29" fmla="*/ 83820 h 579120"/>
              <a:gd name="connsiteX30" fmla="*/ 4640580 w 8092440"/>
              <a:gd name="connsiteY30" fmla="*/ 83820 h 579120"/>
              <a:gd name="connsiteX31" fmla="*/ 4792980 w 8092440"/>
              <a:gd name="connsiteY31" fmla="*/ 83820 h 579120"/>
              <a:gd name="connsiteX32" fmla="*/ 4960620 w 8092440"/>
              <a:gd name="connsiteY32" fmla="*/ 22860 h 579120"/>
              <a:gd name="connsiteX33" fmla="*/ 5097780 w 8092440"/>
              <a:gd name="connsiteY33" fmla="*/ 83820 h 579120"/>
              <a:gd name="connsiteX34" fmla="*/ 5250180 w 8092440"/>
              <a:gd name="connsiteY34" fmla="*/ 83820 h 579120"/>
              <a:gd name="connsiteX35" fmla="*/ 5478780 w 8092440"/>
              <a:gd name="connsiteY35" fmla="*/ 7620 h 579120"/>
              <a:gd name="connsiteX36" fmla="*/ 5661660 w 8092440"/>
              <a:gd name="connsiteY36" fmla="*/ 30480 h 579120"/>
              <a:gd name="connsiteX37" fmla="*/ 5935980 w 8092440"/>
              <a:gd name="connsiteY37" fmla="*/ 83820 h 579120"/>
              <a:gd name="connsiteX38" fmla="*/ 6164580 w 8092440"/>
              <a:gd name="connsiteY38" fmla="*/ 83820 h 579120"/>
              <a:gd name="connsiteX39" fmla="*/ 6316980 w 8092440"/>
              <a:gd name="connsiteY39" fmla="*/ 68580 h 579120"/>
              <a:gd name="connsiteX40" fmla="*/ 6492240 w 8092440"/>
              <a:gd name="connsiteY40" fmla="*/ 0 h 579120"/>
              <a:gd name="connsiteX41" fmla="*/ 6621780 w 8092440"/>
              <a:gd name="connsiteY41" fmla="*/ 7620 h 579120"/>
              <a:gd name="connsiteX42" fmla="*/ 6774180 w 8092440"/>
              <a:gd name="connsiteY42" fmla="*/ 7620 h 579120"/>
              <a:gd name="connsiteX43" fmla="*/ 6926580 w 8092440"/>
              <a:gd name="connsiteY43" fmla="*/ 7620 h 579120"/>
              <a:gd name="connsiteX44" fmla="*/ 7139940 w 8092440"/>
              <a:gd name="connsiteY44" fmla="*/ 22860 h 579120"/>
              <a:gd name="connsiteX45" fmla="*/ 7269480 w 8092440"/>
              <a:gd name="connsiteY45" fmla="*/ 30480 h 579120"/>
              <a:gd name="connsiteX46" fmla="*/ 7383780 w 8092440"/>
              <a:gd name="connsiteY46" fmla="*/ 7620 h 579120"/>
              <a:gd name="connsiteX47" fmla="*/ 7612380 w 8092440"/>
              <a:gd name="connsiteY47" fmla="*/ 7620 h 579120"/>
              <a:gd name="connsiteX48" fmla="*/ 7726680 w 8092440"/>
              <a:gd name="connsiteY48" fmla="*/ 45720 h 579120"/>
              <a:gd name="connsiteX49" fmla="*/ 7879080 w 8092440"/>
              <a:gd name="connsiteY49" fmla="*/ 30480 h 579120"/>
              <a:gd name="connsiteX50" fmla="*/ 8077200 w 8092440"/>
              <a:gd name="connsiteY50" fmla="*/ 152400 h 579120"/>
              <a:gd name="connsiteX51" fmla="*/ 8092440 w 8092440"/>
              <a:gd name="connsiteY51" fmla="*/ 38100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92440" h="579120">
                <a:moveTo>
                  <a:pt x="8092440" y="381000"/>
                </a:moveTo>
                <a:lnTo>
                  <a:pt x="0" y="579120"/>
                </a:lnTo>
                <a:lnTo>
                  <a:pt x="68580" y="327660"/>
                </a:lnTo>
                <a:lnTo>
                  <a:pt x="190500" y="182880"/>
                </a:lnTo>
                <a:lnTo>
                  <a:pt x="335280" y="83820"/>
                </a:lnTo>
                <a:lnTo>
                  <a:pt x="571500" y="68580"/>
                </a:lnTo>
                <a:lnTo>
                  <a:pt x="754380" y="83820"/>
                </a:lnTo>
                <a:lnTo>
                  <a:pt x="906780" y="83820"/>
                </a:lnTo>
                <a:lnTo>
                  <a:pt x="1059180" y="83820"/>
                </a:lnTo>
                <a:lnTo>
                  <a:pt x="1135380" y="83820"/>
                </a:lnTo>
                <a:lnTo>
                  <a:pt x="1379220" y="83820"/>
                </a:lnTo>
                <a:lnTo>
                  <a:pt x="1600200" y="99060"/>
                </a:lnTo>
                <a:lnTo>
                  <a:pt x="1691640" y="121920"/>
                </a:lnTo>
                <a:lnTo>
                  <a:pt x="1897380" y="83820"/>
                </a:lnTo>
                <a:lnTo>
                  <a:pt x="2202180" y="83820"/>
                </a:lnTo>
                <a:lnTo>
                  <a:pt x="2255520" y="121920"/>
                </a:lnTo>
                <a:lnTo>
                  <a:pt x="2385060" y="83820"/>
                </a:lnTo>
                <a:lnTo>
                  <a:pt x="2537460" y="99060"/>
                </a:lnTo>
                <a:lnTo>
                  <a:pt x="2659380" y="83820"/>
                </a:lnTo>
                <a:lnTo>
                  <a:pt x="2811780" y="83820"/>
                </a:lnTo>
                <a:lnTo>
                  <a:pt x="3040380" y="83820"/>
                </a:lnTo>
                <a:lnTo>
                  <a:pt x="3215640" y="38100"/>
                </a:lnTo>
                <a:lnTo>
                  <a:pt x="3375660" y="45720"/>
                </a:lnTo>
                <a:lnTo>
                  <a:pt x="3497580" y="83820"/>
                </a:lnTo>
                <a:lnTo>
                  <a:pt x="3649980" y="83820"/>
                </a:lnTo>
                <a:lnTo>
                  <a:pt x="3878580" y="83820"/>
                </a:lnTo>
                <a:lnTo>
                  <a:pt x="3954780" y="83820"/>
                </a:lnTo>
                <a:lnTo>
                  <a:pt x="4076700" y="60960"/>
                </a:lnTo>
                <a:lnTo>
                  <a:pt x="4305300" y="83820"/>
                </a:lnTo>
                <a:lnTo>
                  <a:pt x="4411980" y="83820"/>
                </a:lnTo>
                <a:lnTo>
                  <a:pt x="4640580" y="83820"/>
                </a:lnTo>
                <a:lnTo>
                  <a:pt x="4792980" y="83820"/>
                </a:lnTo>
                <a:lnTo>
                  <a:pt x="4960620" y="22860"/>
                </a:lnTo>
                <a:lnTo>
                  <a:pt x="5097780" y="83820"/>
                </a:lnTo>
                <a:lnTo>
                  <a:pt x="5250180" y="83820"/>
                </a:lnTo>
                <a:lnTo>
                  <a:pt x="5478780" y="7620"/>
                </a:lnTo>
                <a:lnTo>
                  <a:pt x="5661660" y="30480"/>
                </a:lnTo>
                <a:lnTo>
                  <a:pt x="5935980" y="83820"/>
                </a:lnTo>
                <a:lnTo>
                  <a:pt x="6164580" y="83820"/>
                </a:lnTo>
                <a:lnTo>
                  <a:pt x="6316980" y="68580"/>
                </a:lnTo>
                <a:lnTo>
                  <a:pt x="6492240" y="0"/>
                </a:lnTo>
                <a:lnTo>
                  <a:pt x="6621780" y="7620"/>
                </a:lnTo>
                <a:lnTo>
                  <a:pt x="6774180" y="7620"/>
                </a:lnTo>
                <a:lnTo>
                  <a:pt x="6926580" y="7620"/>
                </a:lnTo>
                <a:lnTo>
                  <a:pt x="7139940" y="22860"/>
                </a:lnTo>
                <a:lnTo>
                  <a:pt x="7269480" y="30480"/>
                </a:lnTo>
                <a:lnTo>
                  <a:pt x="7383780" y="7620"/>
                </a:lnTo>
                <a:lnTo>
                  <a:pt x="7612380" y="7620"/>
                </a:lnTo>
                <a:lnTo>
                  <a:pt x="7726680" y="45720"/>
                </a:lnTo>
                <a:lnTo>
                  <a:pt x="7879080" y="30480"/>
                </a:lnTo>
                <a:lnTo>
                  <a:pt x="8077200" y="152400"/>
                </a:lnTo>
                <a:lnTo>
                  <a:pt x="8092440" y="381000"/>
                </a:lnTo>
                <a:close/>
              </a:path>
            </a:pathLst>
          </a:custGeom>
          <a:solidFill>
            <a:srgbClr val="0080FF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4114800" cy="1981200"/>
          </a:xfrm>
        </p:spPr>
        <p:txBody>
          <a:bodyPr/>
          <a:lstStyle/>
          <a:p>
            <a:r>
              <a:rPr lang="en-US" dirty="0"/>
              <a:t>Infiltration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3505200"/>
          </a:xfrm>
        </p:spPr>
        <p:txBody>
          <a:bodyPr/>
          <a:lstStyle/>
          <a:p>
            <a:r>
              <a:rPr lang="en-US" sz="2800" dirty="0"/>
              <a:t>Benefits:</a:t>
            </a:r>
          </a:p>
          <a:p>
            <a:pPr lvl="1"/>
            <a:r>
              <a:rPr lang="en-US" sz="2400" dirty="0"/>
              <a:t>Versatile practice</a:t>
            </a:r>
          </a:p>
          <a:p>
            <a:pPr lvl="1"/>
            <a:r>
              <a:rPr lang="en-US" sz="2400" dirty="0"/>
              <a:t>Runoff reduction, promotes recharge</a:t>
            </a:r>
          </a:p>
          <a:p>
            <a:pPr lvl="1"/>
            <a:r>
              <a:rPr lang="en-US" sz="2400" dirty="0"/>
              <a:t>Excellent pollutant removal (&gt; 90% of sediment)</a:t>
            </a:r>
          </a:p>
          <a:p>
            <a:pPr lvl="1"/>
            <a:r>
              <a:rPr lang="en-US" sz="2400" dirty="0"/>
              <a:t>Aesthetics (combine with site landscaping)</a:t>
            </a:r>
          </a:p>
          <a:p>
            <a:pPr lvl="1"/>
            <a:r>
              <a:rPr lang="en-US" sz="2400" dirty="0"/>
              <a:t>Modest space consumption</a:t>
            </a:r>
          </a:p>
          <a:p>
            <a:pPr lvl="1"/>
            <a:r>
              <a:rPr lang="en-US" sz="2400" dirty="0"/>
              <a:t>Possible to manage a range of storms from small to large</a:t>
            </a:r>
          </a:p>
          <a:p>
            <a:pPr lvl="1"/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4267200" y="0"/>
            <a:ext cx="4648200" cy="3200400"/>
            <a:chOff x="4777614" y="3962400"/>
            <a:chExt cx="3985386" cy="2895600"/>
          </a:xfrm>
        </p:grpSpPr>
        <p:pic>
          <p:nvPicPr>
            <p:cNvPr id="6" name="Picture 2" descr="topcourtyard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962400"/>
              <a:ext cx="3860800" cy="2895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777614" y="6581001"/>
              <a:ext cx="3985386" cy="276999"/>
            </a:xfrm>
            <a:prstGeom prst="rect">
              <a:avLst/>
            </a:prstGeom>
            <a:gradFill rotWithShape="0">
              <a:gsLst>
                <a:gs pos="0">
                  <a:srgbClr val="CCFFCC"/>
                </a:gs>
                <a:gs pos="100000">
                  <a:srgbClr val="CCFFCC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200" b="1" dirty="0">
                  <a:solidFill>
                    <a:srgbClr val="FF0000"/>
                  </a:solidFill>
                </a:rPr>
                <a:t>Buckman Heights courtyard with infiltration garden 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Swales and Open Channels</a:t>
            </a:r>
          </a:p>
        </p:txBody>
      </p:sp>
      <p:pic>
        <p:nvPicPr>
          <p:cNvPr id="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"/>
          <a:stretch>
            <a:fillRect/>
          </a:stretch>
        </p:blipFill>
        <p:spPr>
          <a:xfrm>
            <a:off x="228600" y="3936694"/>
            <a:ext cx="4038600" cy="2700510"/>
          </a:xfrm>
        </p:spPr>
      </p:pic>
      <p:pic>
        <p:nvPicPr>
          <p:cNvPr id="8" name="Picture 4" descr="DSCF0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894406" cy="2819399"/>
          </a:xfrm>
          <a:prstGeom prst="rect">
            <a:avLst/>
          </a:prstGeom>
          <a:noFill/>
        </p:spPr>
      </p:pic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152400" y="1066801"/>
            <a:ext cx="533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noProof="0" dirty="0">
                <a:solidFill>
                  <a:srgbClr val="002060"/>
                </a:solidFill>
                <a:latin typeface="+mn-lt"/>
              </a:rPr>
              <a:t>Re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moves pollutants through particle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settling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filtration.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Infiltration typically occurs as water flows across the surface.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Compost amendments can increase infiltration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water storage, and improve plant health.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334000" y="1143000"/>
            <a:ext cx="3581400" cy="2087563"/>
          </a:xfrm>
        </p:spPr>
        <p:txBody>
          <a:bodyPr/>
          <a:lstStyle/>
          <a:p>
            <a:pPr>
              <a:buNone/>
            </a:pPr>
            <a:r>
              <a:rPr lang="en-US" dirty="0"/>
              <a:t>Design variants:</a:t>
            </a:r>
          </a:p>
          <a:p>
            <a:pPr>
              <a:buNone/>
            </a:pPr>
            <a:r>
              <a:rPr lang="en-US" dirty="0"/>
              <a:t>Dry swale, wet swale, bioswale, grass channel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Swales and Open Channels</a:t>
            </a:r>
          </a:p>
        </p:txBody>
      </p:sp>
      <p:pic>
        <p:nvPicPr>
          <p:cNvPr id="3074" name="Picture 2" descr="H:\Projects\2013\13036 NYC-OGI Design\Photos\130603 Field Work-Press release\IMG_19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505200" cy="467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371600" y="58674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Bioswale , New York, NY</a:t>
            </a:r>
          </a:p>
        </p:txBody>
      </p:sp>
      <p:pic>
        <p:nvPicPr>
          <p:cNvPr id="3075" name="Picture 3" descr="H:\Projects\2014\14200 Heritage Museums Parking Improvements\Photos\171023_Heritage Parking Lot Bios\Backbio_Heritage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1586706"/>
            <a:ext cx="4953000" cy="37147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4400" y="5334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Bioswale at Heritage Museum &amp; Gardens, Sandwich, MA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4114800" cy="1981200"/>
          </a:xfrm>
        </p:spPr>
        <p:txBody>
          <a:bodyPr/>
          <a:lstStyle/>
          <a:p>
            <a:r>
              <a:rPr lang="en-US" dirty="0"/>
              <a:t>Swale/Channel 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3505200"/>
          </a:xfrm>
        </p:spPr>
        <p:txBody>
          <a:bodyPr/>
          <a:lstStyle/>
          <a:p>
            <a:r>
              <a:rPr lang="en-US" sz="2800" dirty="0"/>
              <a:t>Benefits:</a:t>
            </a:r>
          </a:p>
          <a:p>
            <a:pPr lvl="1"/>
            <a:r>
              <a:rPr lang="en-US" sz="2400" dirty="0"/>
              <a:t>Linear practice (good for roads/highways)</a:t>
            </a:r>
          </a:p>
          <a:p>
            <a:pPr lvl="1"/>
            <a:r>
              <a:rPr lang="en-US" sz="2400" dirty="0"/>
              <a:t>Runoff reduction, can promotes recharge</a:t>
            </a:r>
          </a:p>
          <a:p>
            <a:pPr lvl="1"/>
            <a:r>
              <a:rPr lang="en-US" sz="2400" dirty="0"/>
              <a:t>Mixed pollutant removal (possible bacteria source – birds/pets/other wildlife)</a:t>
            </a:r>
          </a:p>
          <a:p>
            <a:pPr lvl="1"/>
            <a:r>
              <a:rPr lang="en-US" sz="2400" dirty="0"/>
              <a:t>Aesthetics (combine with site landscaping)</a:t>
            </a:r>
          </a:p>
          <a:p>
            <a:pPr lvl="1"/>
            <a:r>
              <a:rPr lang="en-US" sz="2400" dirty="0"/>
              <a:t>Modest space consumption</a:t>
            </a:r>
          </a:p>
          <a:p>
            <a:pPr lvl="1"/>
            <a:r>
              <a:rPr lang="en-US" sz="2400" dirty="0"/>
              <a:t>Best in flatter slopes; design variants allow for use in places with high gw/poor soils </a:t>
            </a:r>
          </a:p>
          <a:p>
            <a:pPr lvl="1"/>
            <a:endParaRPr lang="en-US" sz="2400" dirty="0"/>
          </a:p>
        </p:txBody>
      </p:sp>
      <p:pic>
        <p:nvPicPr>
          <p:cNvPr id="1026" name="Picture 2" descr="C:\Users\rclaytor\Desktop\24400625915_98595a3cd0_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125516" cy="2743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81400" y="27432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Wet Swale at Roger Williams Park, Providence, RI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 dirty="0"/>
              <a:t>Regenerative Conveyance System</a:t>
            </a:r>
            <a:br>
              <a:rPr lang="en-US" dirty="0"/>
            </a:br>
            <a:r>
              <a:rPr lang="en-US" dirty="0"/>
              <a:t>(aka, Step-pool Bioretention)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962400" cy="4525963"/>
          </a:xfrm>
        </p:spPr>
        <p:txBody>
          <a:bodyPr/>
          <a:lstStyle/>
          <a:p>
            <a:r>
              <a:rPr lang="en-US" sz="2800" dirty="0"/>
              <a:t>Channel that both conveys flows and promotes infiltration and groundwater recharge</a:t>
            </a:r>
          </a:p>
          <a:p>
            <a:r>
              <a:rPr lang="en-US" sz="2800" dirty="0"/>
              <a:t>Good for steep sloping areas with land area constraints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505200" y="1447800"/>
            <a:ext cx="5105400" cy="5184577"/>
            <a:chOff x="3352800" y="1295400"/>
            <a:chExt cx="5105400" cy="5184577"/>
          </a:xfrm>
        </p:grpSpPr>
        <p:pic>
          <p:nvPicPr>
            <p:cNvPr id="4" name="Content Placeholder 6" descr="35757801875_bc1796d01c_o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800600" y="1295400"/>
              <a:ext cx="3657600" cy="487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352800" y="6172200"/>
              <a:ext cx="510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25000"/>
                    </a:schemeClr>
                  </a:solidFill>
                </a:rPr>
                <a:t>RCS at Sawmill Pond, N. Kingstown, RI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Stormwater Wetlands</a:t>
            </a:r>
          </a:p>
        </p:txBody>
      </p:sp>
      <p:pic>
        <p:nvPicPr>
          <p:cNvPr id="9" name="Content Placeholder 7" descr="June2015_ScoutingWay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600" y="3505200"/>
            <a:ext cx="3835400" cy="2876550"/>
          </a:xfrm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dirty="0"/>
              <a:t>Wet vegetated treatment systems incorporating natural wetland elements</a:t>
            </a:r>
          </a:p>
          <a:p>
            <a:r>
              <a:rPr lang="en-US" dirty="0"/>
              <a:t>Combines detention and retention elements that can manage a wide range of storm events (WQ to Q</a:t>
            </a:r>
            <a:r>
              <a:rPr lang="en-US" baseline="-25000" dirty="0"/>
              <a:t>100</a:t>
            </a:r>
            <a:r>
              <a:rPr lang="en-US" dirty="0"/>
              <a:t>)</a:t>
            </a:r>
          </a:p>
        </p:txBody>
      </p:sp>
      <p:sp>
        <p:nvSpPr>
          <p:cNvPr id="11" name="Content Placeholder 9"/>
          <p:cNvSpPr txBox="1">
            <a:spLocks/>
          </p:cNvSpPr>
          <p:nvPr/>
        </p:nvSpPr>
        <p:spPr bwMode="auto">
          <a:xfrm>
            <a:off x="4114800" y="914400"/>
            <a:ext cx="5029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variants: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+mn-lt"/>
              </a:rPr>
              <a:t>Shallow Marsh Wetland	(aka, surface wetland)	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dirty="0">
                <a:solidFill>
                  <a:srgbClr val="002060"/>
                </a:solidFill>
                <a:latin typeface="+mn-lt"/>
              </a:rPr>
              <a:t>Ext. det. Wetland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Gravel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Wetland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kern="0" noProof="0" dirty="0">
                <a:solidFill>
                  <a:srgbClr val="002060"/>
                </a:solidFill>
                <a:latin typeface="+mn-lt"/>
              </a:rPr>
              <a:t>Wet Swale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638258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Const. Wetland at Scouting Way, Peabody, MA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267200" cy="2438400"/>
          </a:xfrm>
        </p:spPr>
        <p:txBody>
          <a:bodyPr/>
          <a:lstStyle/>
          <a:p>
            <a:r>
              <a:rPr lang="en-US" dirty="0"/>
              <a:t>Constructed Stormwater Wetland 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3505200"/>
          </a:xfrm>
        </p:spPr>
        <p:txBody>
          <a:bodyPr/>
          <a:lstStyle/>
          <a:p>
            <a:r>
              <a:rPr lang="en-US" sz="2800" dirty="0"/>
              <a:t>Benefits:</a:t>
            </a:r>
          </a:p>
          <a:p>
            <a:pPr lvl="1"/>
            <a:r>
              <a:rPr lang="en-US" sz="2400" dirty="0"/>
              <a:t>Can manage a range of storms (WQ to 100 yr)</a:t>
            </a:r>
          </a:p>
          <a:p>
            <a:pPr lvl="1"/>
            <a:r>
              <a:rPr lang="en-US" sz="2400" dirty="0"/>
              <a:t>Versatile practice; good in high gw conditions </a:t>
            </a:r>
          </a:p>
          <a:p>
            <a:pPr lvl="1"/>
            <a:r>
              <a:rPr lang="en-US" sz="2400" dirty="0"/>
              <a:t>Good pollutant removal (especially nitrogen)</a:t>
            </a:r>
          </a:p>
          <a:p>
            <a:pPr lvl="1"/>
            <a:r>
              <a:rPr lang="en-US" sz="2400" dirty="0"/>
              <a:t>Natural Aesthetics and provides wildlife habitat</a:t>
            </a:r>
          </a:p>
          <a:p>
            <a:pPr lvl="1"/>
            <a:r>
              <a:rPr lang="en-US" sz="2400" dirty="0"/>
              <a:t>Lower maintenance</a:t>
            </a:r>
          </a:p>
          <a:p>
            <a:pPr lvl="1"/>
            <a:r>
              <a:rPr lang="en-US" sz="2400" dirty="0"/>
              <a:t>Typically more cost effective than smaller “on-site” GI</a:t>
            </a:r>
          </a:p>
          <a:p>
            <a:pPr lvl="1"/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038600" y="0"/>
            <a:ext cx="5105400" cy="3124200"/>
            <a:chOff x="4038600" y="0"/>
            <a:chExt cx="5105400" cy="3124200"/>
          </a:xfrm>
        </p:grpSpPr>
        <p:pic>
          <p:nvPicPr>
            <p:cNvPr id="2050" name="Picture 2" descr="H:\Projects\2014\14057 LCWMD Maine Mall\Photos\Gravel Wetland-Post Construction\2016 LID conference\IMG_1289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00" y="0"/>
              <a:ext cx="3759200" cy="28194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038600" y="2816423"/>
              <a:ext cx="510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accent5">
                      <a:lumMod val="25000"/>
                    </a:schemeClr>
                  </a:solidFill>
                </a:rPr>
                <a:t>Gravel Wetland at Maine Mall, S. Portland, ME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SCN0277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1492" y="1989948"/>
            <a:ext cx="4032508" cy="349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Many Cape Estuaries Impaired by Excess Nitrogen and Bacteria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28541"/>
            <a:ext cx="4637864" cy="349586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62164" y="3447126"/>
            <a:ext cx="243192" cy="894945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1524" y="3447126"/>
            <a:ext cx="33852" cy="109810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5352" y="2013891"/>
            <a:ext cx="2125024" cy="2587032"/>
          </a:xfrm>
          <a:prstGeom prst="rect">
            <a:avLst/>
          </a:prstGeom>
        </p:spPr>
      </p:pic>
      <p:pic>
        <p:nvPicPr>
          <p:cNvPr id="12" name="Picture 2" descr="Image result for stormwater drainage area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6961" y="4600923"/>
            <a:ext cx="1626190" cy="225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92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Stormwater Wetlands</a:t>
            </a:r>
          </a:p>
        </p:txBody>
      </p:sp>
      <p:pic>
        <p:nvPicPr>
          <p:cNvPr id="5" name="Content Placeholder 4" descr="33927907483_6df0c48649_o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66800"/>
            <a:ext cx="4586153" cy="3048000"/>
          </a:xfrm>
        </p:spPr>
      </p:pic>
      <p:pic>
        <p:nvPicPr>
          <p:cNvPr id="6" name="Content Placeholder 5" descr="34696514056_897cb920f2_o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243" y="2743200"/>
            <a:ext cx="4751757" cy="3554040"/>
          </a:xfrm>
        </p:spPr>
      </p:pic>
      <p:sp>
        <p:nvSpPr>
          <p:cNvPr id="10" name="TextBox 9"/>
          <p:cNvSpPr txBox="1"/>
          <p:nvPr/>
        </p:nvSpPr>
        <p:spPr>
          <a:xfrm>
            <a:off x="3505200" y="63246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WVTS in Chepachet Village, Glocester, RI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6576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During construction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5800" y="5848588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Five years after construction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Constructed Stormwater Wetlands</a:t>
            </a:r>
          </a:p>
        </p:txBody>
      </p:sp>
      <p:pic>
        <p:nvPicPr>
          <p:cNvPr id="6" name="Content Placeholder 5" descr="24292334832_2f555b203c_o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6378" y="1066800"/>
            <a:ext cx="3626622" cy="5029200"/>
          </a:xfrm>
        </p:spPr>
      </p:pic>
      <p:pic>
        <p:nvPicPr>
          <p:cNvPr id="10" name="Content Placeholder 5" descr="35757817245_106b38de72_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8600" y="1066800"/>
            <a:ext cx="3771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914400" y="60930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Gravel Wetland at Sawmill Pond, N. Kingstown, RI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1600" y="6096000"/>
            <a:ext cx="36576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Wet Swale at Roger Williams Park, Providence, RI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-76200" y="685800"/>
            <a:ext cx="838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04800" y="152400"/>
            <a:ext cx="79248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Mashpee Commons – Mashpee, MA</a:t>
            </a: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9688">
              <a:buSzPct val="100000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1828800"/>
            <a:ext cx="533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762000"/>
            <a:ext cx="7498080" cy="4619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800600"/>
            <a:ext cx="4953000" cy="2057400"/>
          </a:xfrm>
          <a:prstGeom prst="rect">
            <a:avLst/>
          </a:prstGeom>
        </p:spPr>
      </p:pic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2651760" cy="222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Connector 22"/>
          <p:cNvCxnSpPr/>
          <p:nvPr/>
        </p:nvCxnSpPr>
        <p:spPr>
          <a:xfrm>
            <a:off x="7848600" y="3200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7708392" y="3172968"/>
            <a:ext cx="137160" cy="512064"/>
          </a:xfrm>
          <a:custGeom>
            <a:avLst/>
            <a:gdLst>
              <a:gd name="connsiteX0" fmla="*/ 118872 w 137160"/>
              <a:gd name="connsiteY0" fmla="*/ 0 h 512064"/>
              <a:gd name="connsiteX1" fmla="*/ 128016 w 137160"/>
              <a:gd name="connsiteY1" fmla="*/ 54864 h 512064"/>
              <a:gd name="connsiteX2" fmla="*/ 137160 w 137160"/>
              <a:gd name="connsiteY2" fmla="*/ 100584 h 512064"/>
              <a:gd name="connsiteX3" fmla="*/ 128016 w 137160"/>
              <a:gd name="connsiteY3" fmla="*/ 292608 h 512064"/>
              <a:gd name="connsiteX4" fmla="*/ 109728 w 137160"/>
              <a:gd name="connsiteY4" fmla="*/ 329184 h 512064"/>
              <a:gd name="connsiteX5" fmla="*/ 91440 w 137160"/>
              <a:gd name="connsiteY5" fmla="*/ 356616 h 512064"/>
              <a:gd name="connsiteX6" fmla="*/ 64008 w 137160"/>
              <a:gd name="connsiteY6" fmla="*/ 384048 h 512064"/>
              <a:gd name="connsiteX7" fmla="*/ 27432 w 137160"/>
              <a:gd name="connsiteY7" fmla="*/ 457200 h 512064"/>
              <a:gd name="connsiteX8" fmla="*/ 9144 w 137160"/>
              <a:gd name="connsiteY8" fmla="*/ 484632 h 512064"/>
              <a:gd name="connsiteX9" fmla="*/ 0 w 137160"/>
              <a:gd name="connsiteY9" fmla="*/ 512064 h 51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" h="512064">
                <a:moveTo>
                  <a:pt x="118872" y="0"/>
                </a:moveTo>
                <a:cubicBezTo>
                  <a:pt x="121920" y="18288"/>
                  <a:pt x="124699" y="36623"/>
                  <a:pt x="128016" y="54864"/>
                </a:cubicBezTo>
                <a:cubicBezTo>
                  <a:pt x="130796" y="70155"/>
                  <a:pt x="137160" y="85042"/>
                  <a:pt x="137160" y="100584"/>
                </a:cubicBezTo>
                <a:cubicBezTo>
                  <a:pt x="137160" y="164665"/>
                  <a:pt x="135651" y="228984"/>
                  <a:pt x="128016" y="292608"/>
                </a:cubicBezTo>
                <a:cubicBezTo>
                  <a:pt x="126392" y="306142"/>
                  <a:pt x="116491" y="317349"/>
                  <a:pt x="109728" y="329184"/>
                </a:cubicBezTo>
                <a:cubicBezTo>
                  <a:pt x="104276" y="338726"/>
                  <a:pt x="98475" y="348173"/>
                  <a:pt x="91440" y="356616"/>
                </a:cubicBezTo>
                <a:cubicBezTo>
                  <a:pt x="83161" y="366550"/>
                  <a:pt x="70951" y="373138"/>
                  <a:pt x="64008" y="384048"/>
                </a:cubicBezTo>
                <a:cubicBezTo>
                  <a:pt x="49372" y="407048"/>
                  <a:pt x="42554" y="434517"/>
                  <a:pt x="27432" y="457200"/>
                </a:cubicBezTo>
                <a:cubicBezTo>
                  <a:pt x="21336" y="466344"/>
                  <a:pt x="14059" y="474802"/>
                  <a:pt x="9144" y="484632"/>
                </a:cubicBezTo>
                <a:cubicBezTo>
                  <a:pt x="4833" y="493253"/>
                  <a:pt x="0" y="512064"/>
                  <a:pt x="0" y="51206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-76200" y="685800"/>
            <a:ext cx="8382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04800" y="152400"/>
            <a:ext cx="79248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Arial" pitchFamily="34" charset="0"/>
              </a:rPr>
              <a:t>Mashpee Commons – Opportunities</a:t>
            </a:r>
            <a:endParaRPr lang="en-US" sz="2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39688">
              <a:buSzPct val="100000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838200"/>
            <a:ext cx="4039986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91000" y="838200"/>
            <a:ext cx="4023360" cy="300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0386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38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810000"/>
            <a:ext cx="40386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33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1029" y="5105400"/>
            <a:ext cx="200297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photos1.meetupstatic.com/photos/event/a/e/8/a/highres_3524682.jpeg?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67201"/>
            <a:ext cx="1944747" cy="2590799"/>
          </a:xfrm>
          <a:prstGeom prst="rect">
            <a:avLst/>
          </a:prstGeom>
          <a:noFill/>
        </p:spPr>
      </p:pic>
      <p:pic>
        <p:nvPicPr>
          <p:cNvPr id="5" name="Picture 10" descr="ContentAware - NOGAGGL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514" y="4724400"/>
            <a:ext cx="372079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8862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Highpoint, Seattle, WA  SvR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2800" y="4876800"/>
            <a:ext cx="1981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StormTree, Providence, RI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Challenges to GI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334000"/>
          </a:xfrm>
        </p:spPr>
        <p:txBody>
          <a:bodyPr/>
          <a:lstStyle/>
          <a:p>
            <a:r>
              <a:rPr lang="en-US" sz="2400" dirty="0"/>
              <a:t>Contaminated soils</a:t>
            </a:r>
          </a:p>
          <a:p>
            <a:pPr lvl="1"/>
            <a:r>
              <a:rPr lang="en-US" sz="2000" dirty="0"/>
              <a:t>Avoid excavation and infiltration in contaminated soils</a:t>
            </a:r>
          </a:p>
          <a:p>
            <a:pPr lvl="1"/>
            <a:endParaRPr lang="en-US" sz="2000" dirty="0"/>
          </a:p>
          <a:p>
            <a:r>
              <a:rPr lang="en-US" sz="2400" dirty="0"/>
              <a:t>Areas with high potential pollutant load or discharges to sensitive resources (e.g., Zone II)</a:t>
            </a:r>
          </a:p>
          <a:p>
            <a:pPr lvl="1"/>
            <a:r>
              <a:rPr lang="en-US" sz="2000" dirty="0"/>
              <a:t>Infiltration prohibited or higher pretreatment standards</a:t>
            </a:r>
          </a:p>
          <a:p>
            <a:pPr lvl="1"/>
            <a:endParaRPr lang="en-US" sz="2000" dirty="0"/>
          </a:p>
          <a:p>
            <a:r>
              <a:rPr lang="en-US" sz="2400" dirty="0"/>
              <a:t>Class V well registration</a:t>
            </a:r>
          </a:p>
          <a:p>
            <a:pPr lvl="1"/>
            <a:r>
              <a:rPr lang="en-US" sz="2000" dirty="0"/>
              <a:t>Infiltration practices that are deeper than they are wide </a:t>
            </a:r>
          </a:p>
          <a:p>
            <a:pPr lvl="1"/>
            <a:endParaRPr lang="en-US" sz="2000" dirty="0"/>
          </a:p>
          <a:p>
            <a:r>
              <a:rPr lang="en-US" sz="2400" dirty="0"/>
              <a:t>Conflicts with local development codes</a:t>
            </a:r>
          </a:p>
          <a:p>
            <a:pPr lvl="1"/>
            <a:r>
              <a:rPr lang="en-US" sz="2000" dirty="0"/>
              <a:t>Subdivision rules may require curbs, two sidewalks, wide roads, stormwater catch basins and pipes, and prescribed street trees, which all can limit flexibility for GI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Summary….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1"/>
            <a:ext cx="8229600" cy="3733800"/>
          </a:xfrm>
        </p:spPr>
        <p:txBody>
          <a:bodyPr/>
          <a:lstStyle/>
          <a:p>
            <a:r>
              <a:rPr lang="en-US" dirty="0"/>
              <a:t>Green Infrastructure is a useful tool for maintaining, mimicking and restoring natural hydrology and protecting water quality in the developed landscape.</a:t>
            </a:r>
          </a:p>
          <a:p>
            <a:endParaRPr lang="en-US" dirty="0"/>
          </a:p>
          <a:p>
            <a:r>
              <a:rPr lang="en-US" dirty="0"/>
              <a:t>It is flexible, effective, and achieves multiple other benefits.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Negative Effects on the Environment and Community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4724401"/>
            <a:ext cx="9144000" cy="2590800"/>
          </a:xfrm>
        </p:spPr>
        <p:txBody>
          <a:bodyPr/>
          <a:lstStyle/>
          <a:p>
            <a:r>
              <a:rPr lang="en-US" sz="2400" dirty="0"/>
              <a:t>Algal blooms from excessive nutrient delivery; loss of aquatic grasses (eelgrass); low dissolved oxygen; and fish kills</a:t>
            </a:r>
          </a:p>
          <a:p>
            <a:r>
              <a:rPr lang="en-US" sz="2400" dirty="0"/>
              <a:t>Impacts human uses (swimming, boating, fishing);  aesthetics;  and property values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47800"/>
            <a:ext cx="4389121" cy="3291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447800"/>
            <a:ext cx="4389120" cy="329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Green Infrastructure?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486399"/>
          </a:xfrm>
        </p:spPr>
        <p:txBody>
          <a:bodyPr/>
          <a:lstStyle/>
          <a:p>
            <a:r>
              <a:rPr lang="en-US" sz="2800" dirty="0"/>
              <a:t>An approach to land development/ redevelopment that mimics nature in managing stormwater runoff</a:t>
            </a:r>
          </a:p>
          <a:p>
            <a:r>
              <a:rPr lang="en-US" sz="2800" dirty="0"/>
              <a:t>A term that is used differently by different disciplines and in different contexts </a:t>
            </a:r>
          </a:p>
          <a:p>
            <a:pPr lvl="1"/>
            <a:r>
              <a:rPr lang="en-US" sz="2400" dirty="0"/>
              <a:t>GI / GSI / LID</a:t>
            </a:r>
          </a:p>
          <a:p>
            <a:r>
              <a:rPr lang="en-US" sz="2800" dirty="0"/>
              <a:t>Stormwater practices that infiltrate, evaporate, or harvest and re-use stormwater runoff as close to its source as possible</a:t>
            </a:r>
          </a:p>
          <a:p>
            <a:r>
              <a:rPr lang="en-US" sz="2800" dirty="0"/>
              <a:t>Uses soils, shallow depressions, and vegetation to minimize runoff and closely reflect natural conditions</a:t>
            </a:r>
          </a:p>
        </p:txBody>
      </p:sp>
      <p:sp>
        <p:nvSpPr>
          <p:cNvPr id="4" name="TextBox 3"/>
          <p:cNvSpPr txBox="1"/>
          <p:nvPr/>
        </p:nvSpPr>
        <p:spPr>
          <a:xfrm rot="19882804">
            <a:off x="-114372" y="2900785"/>
            <a:ext cx="955460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accent6"/>
                </a:solidFill>
              </a:rPr>
              <a:t>MULTIPLE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2133600"/>
          </a:xfrm>
        </p:spPr>
        <p:txBody>
          <a:bodyPr/>
          <a:lstStyle/>
          <a:p>
            <a:r>
              <a:rPr lang="en-US" dirty="0"/>
              <a:t>Green Infrastructure Principles</a:t>
            </a:r>
          </a:p>
        </p:txBody>
      </p:sp>
      <p:pic>
        <p:nvPicPr>
          <p:cNvPr id="3074" name="Picture 2" descr="C:\Users\ebaker\Desktop\GWPC\images\Hyannis airport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800" y="0"/>
            <a:ext cx="4521200" cy="274542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2438400"/>
            <a:ext cx="8382000" cy="403860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accent6"/>
                </a:solidFill>
              </a:rPr>
              <a:t>Treats stormwater </a:t>
            </a:r>
          </a:p>
          <a:p>
            <a:pPr lv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accent6"/>
                </a:solidFill>
              </a:rPr>
              <a:t>as a </a:t>
            </a:r>
            <a:r>
              <a:rPr lang="en-US" b="1" i="1" dirty="0">
                <a:solidFill>
                  <a:schemeClr val="accent6"/>
                </a:solidFill>
              </a:rPr>
              <a:t>resource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dirty="0">
                <a:solidFill>
                  <a:schemeClr val="accent6"/>
                </a:solidFill>
              </a:rPr>
              <a:t>rather than a waste product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Preserves and/or recreates natural landscape features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Minimizes the effects of impervious cover</a:t>
            </a:r>
          </a:p>
          <a:p>
            <a:pPr lvl="0"/>
            <a:r>
              <a:rPr lang="en-US" dirty="0">
                <a:solidFill>
                  <a:schemeClr val="accent6"/>
                </a:solidFill>
              </a:rPr>
              <a:t>Implements stormwater practices that rely on natural systems to manage runoff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8600" y="27402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Bioretention at HYA, Hyannis, MA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Infrastructure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5715000" cy="4114800"/>
          </a:xfrm>
        </p:spPr>
        <p:txBody>
          <a:bodyPr/>
          <a:lstStyle/>
          <a:p>
            <a:r>
              <a:rPr lang="en-US" sz="2400" b="1" dirty="0"/>
              <a:t>WATER</a:t>
            </a:r>
            <a:endParaRPr lang="en-US" sz="2400" dirty="0"/>
          </a:p>
          <a:p>
            <a:pPr lvl="1"/>
            <a:r>
              <a:rPr lang="en-US" sz="2400" dirty="0"/>
              <a:t>Runoff volume reduction and less flooding</a:t>
            </a:r>
          </a:p>
          <a:p>
            <a:pPr lvl="1"/>
            <a:r>
              <a:rPr lang="en-US" sz="2400" dirty="0"/>
              <a:t>Natural recharge to groundwater</a:t>
            </a:r>
          </a:p>
          <a:p>
            <a:pPr lvl="1"/>
            <a:r>
              <a:rPr lang="en-US" sz="2400" dirty="0"/>
              <a:t>Pollutant reduction and cleaner water</a:t>
            </a:r>
          </a:p>
          <a:p>
            <a:r>
              <a:rPr lang="en-US" sz="2400" b="1" dirty="0"/>
              <a:t>ENERGY</a:t>
            </a:r>
            <a:endParaRPr lang="en-US" sz="2400" dirty="0"/>
          </a:p>
          <a:p>
            <a:pPr lvl="1"/>
            <a:r>
              <a:rPr lang="en-US" sz="2400" dirty="0"/>
              <a:t>Reduced urban heat island effect</a:t>
            </a:r>
          </a:p>
          <a:p>
            <a:pPr lvl="1"/>
            <a:r>
              <a:rPr lang="en-US" sz="2400" dirty="0"/>
              <a:t>Less energy used for cooling</a:t>
            </a:r>
          </a:p>
          <a:p>
            <a:r>
              <a:rPr lang="en-US" sz="2400" b="1" dirty="0"/>
              <a:t>AIR QUALITY</a:t>
            </a:r>
            <a:endParaRPr lang="en-US" sz="2400" dirty="0"/>
          </a:p>
          <a:p>
            <a:pPr lvl="1"/>
            <a:r>
              <a:rPr lang="en-US" sz="2400" dirty="0"/>
              <a:t> Natural uptake of pollutants from air</a:t>
            </a:r>
          </a:p>
          <a:p>
            <a:endParaRPr lang="en-US" sz="2400" dirty="0"/>
          </a:p>
        </p:txBody>
      </p:sp>
      <p:pic>
        <p:nvPicPr>
          <p:cNvPr id="5" name="Picture 4" descr="23150689950_f058276e96_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1143000"/>
            <a:ext cx="3429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57120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Bioretention at BSU, Bridgewater, MA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Green Infrastructure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7772400" cy="5029200"/>
          </a:xfrm>
        </p:spPr>
        <p:txBody>
          <a:bodyPr/>
          <a:lstStyle/>
          <a:p>
            <a:r>
              <a:rPr lang="en-US" sz="2400" b="1" dirty="0"/>
              <a:t>COMMUNITY AND HABITAT</a:t>
            </a:r>
            <a:endParaRPr lang="en-US" sz="2400" dirty="0"/>
          </a:p>
          <a:p>
            <a:pPr lvl="1"/>
            <a:r>
              <a:rPr lang="en-US" sz="2400" dirty="0"/>
              <a:t>Increased wildlife habitat</a:t>
            </a:r>
          </a:p>
          <a:p>
            <a:pPr lvl="1"/>
            <a:r>
              <a:rPr lang="en-US" sz="2400" dirty="0"/>
              <a:t>More recreational space</a:t>
            </a:r>
          </a:p>
          <a:p>
            <a:pPr lvl="1"/>
            <a:r>
              <a:rPr lang="en-US" sz="2400" dirty="0"/>
              <a:t>Increased property values</a:t>
            </a:r>
          </a:p>
          <a:p>
            <a:pPr lvl="1"/>
            <a:r>
              <a:rPr lang="en-US" sz="2400" dirty="0"/>
              <a:t>Increased public awareness</a:t>
            </a:r>
          </a:p>
          <a:p>
            <a:r>
              <a:rPr lang="en-US" sz="2400" b="1" dirty="0"/>
              <a:t>COSTS</a:t>
            </a:r>
            <a:endParaRPr lang="en-US" sz="2400" dirty="0"/>
          </a:p>
          <a:p>
            <a:pPr lvl="1"/>
            <a:r>
              <a:rPr lang="en-US" sz="2400" dirty="0"/>
              <a:t>Reduced landscaping costs</a:t>
            </a:r>
          </a:p>
          <a:p>
            <a:pPr lvl="1"/>
            <a:r>
              <a:rPr lang="en-US" sz="2400" dirty="0"/>
              <a:t>Less wastewater treatment costs</a:t>
            </a:r>
          </a:p>
          <a:p>
            <a:pPr lvl="1"/>
            <a:r>
              <a:rPr lang="en-US" sz="2400" dirty="0"/>
              <a:t>Less life-cycle costs</a:t>
            </a:r>
          </a:p>
          <a:p>
            <a:r>
              <a:rPr lang="en-US" sz="2400" b="1" dirty="0"/>
              <a:t>REGULATORY COMPLIANCE</a:t>
            </a:r>
            <a:endParaRPr lang="en-US" sz="2400" dirty="0"/>
          </a:p>
          <a:p>
            <a:pPr lvl="1"/>
            <a:r>
              <a:rPr lang="en-US" sz="2400" dirty="0"/>
              <a:t> Compliant with permit requirements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1600" y="57150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Mill River Park Taunton, 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10200" y="1295400"/>
            <a:ext cx="2971800" cy="2133600"/>
            <a:chOff x="5410200" y="1295400"/>
            <a:chExt cx="2971800" cy="2133600"/>
          </a:xfrm>
        </p:grpSpPr>
        <p:pic>
          <p:nvPicPr>
            <p:cNvPr id="4099" name="Picture 3" descr="C:\Users\ebaker\Desktop\GWPC\images\Taunton before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295400"/>
              <a:ext cx="2971800" cy="21336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497606" y="1295400"/>
              <a:ext cx="991448" cy="405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Before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67400" y="3429000"/>
            <a:ext cx="3124200" cy="2232978"/>
            <a:chOff x="5867400" y="3429000"/>
            <a:chExt cx="3124200" cy="2232978"/>
          </a:xfrm>
        </p:grpSpPr>
        <p:pic>
          <p:nvPicPr>
            <p:cNvPr id="4100" name="Picture 4" descr="C:\Users\ebaker\Desktop\GWPC\images\Taunton after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429000"/>
              <a:ext cx="3124200" cy="223297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867400" y="526946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After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r>
              <a:rPr lang="en-US" dirty="0"/>
              <a:t>Flood mitigation</a:t>
            </a:r>
          </a:p>
          <a:p>
            <a:r>
              <a:rPr lang="en-US" dirty="0"/>
              <a:t>Drought mitigation</a:t>
            </a:r>
          </a:p>
          <a:p>
            <a:r>
              <a:rPr lang="en-US" dirty="0"/>
              <a:t>Adaptability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3581400"/>
            <a:ext cx="3454400" cy="2590800"/>
            <a:chOff x="228600" y="3581400"/>
            <a:chExt cx="3454400" cy="2590800"/>
          </a:xfrm>
        </p:grpSpPr>
        <p:pic>
          <p:nvPicPr>
            <p:cNvPr id="10241" name="Picture 1" descr="C:\Users\ebaker\Desktop\GWPC\images\Peabody East End Mem Vets Pk before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81400"/>
              <a:ext cx="3454400" cy="25908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04800" y="5791200"/>
              <a:ext cx="3352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Before: Contamination, flood, blight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86200" y="2834481"/>
            <a:ext cx="5105400" cy="3414236"/>
            <a:chOff x="3886200" y="2834481"/>
            <a:chExt cx="5105400" cy="3414236"/>
          </a:xfrm>
        </p:grpSpPr>
        <p:pic>
          <p:nvPicPr>
            <p:cNvPr id="10242" name="Picture 2" descr="C:\Users\ebaker\Desktop\GWPC\images\Peabody East End Mem Vets Pk aft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6200" y="2834481"/>
              <a:ext cx="5105400" cy="341423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038600" y="5867400"/>
              <a:ext cx="464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After: Multipurpose space, flood storage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86200" y="62484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5">
                    <a:lumMod val="25000"/>
                  </a:schemeClr>
                </a:solidFill>
              </a:rPr>
              <a:t>East End Veteran’s Memorial Park, Peabody, MA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4117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solidFill>
          <a:schemeClr val="accent1">
            <a:alpha val="34117"/>
          </a:schemeClr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227B4A4CE91548AEC16ACC9CC79AA9" ma:contentTypeVersion="6" ma:contentTypeDescription="Create a new document." ma:contentTypeScope="" ma:versionID="d18970507b735aed9ddad8db79bb4270">
  <xsd:schema xmlns:xsd="http://www.w3.org/2001/XMLSchema" xmlns:xs="http://www.w3.org/2001/XMLSchema" xmlns:p="http://schemas.microsoft.com/office/2006/metadata/properties" xmlns:ns2="ca549ddf-d5b3-43df-bb38-4615c6f33da2" targetNamespace="http://schemas.microsoft.com/office/2006/metadata/properties" ma:root="true" ma:fieldsID="ef7f6d558e2cac16211bf7cd56fcd990" ns2:_="">
    <xsd:import namespace="ca549ddf-d5b3-43df-bb38-4615c6f33d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549ddf-d5b3-43df-bb38-4615c6f33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CBB3E7-0471-4275-90B6-2FEA395491D8}">
  <ds:schemaRefs>
    <ds:schemaRef ds:uri="http://purl.org/dc/elements/1.1/"/>
    <ds:schemaRef ds:uri="http://schemas.microsoft.com/office/2006/metadata/properties"/>
    <ds:schemaRef ds:uri="dfa7a8b9-19e6-4faf-84ec-ef12222a4de2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e1d08b5-d781-4b6f-baba-8db2e2a899b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6535BAF-F684-4C23-B46E-11157C842A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B2A552-7B1F-475E-9250-9F2FAB39AB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5750</TotalTime>
  <Words>1252</Words>
  <Application>Microsoft Office PowerPoint</Application>
  <PresentationFormat>On-screen Show (4:3)</PresentationFormat>
  <Paragraphs>219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Trebuchet MS</vt:lpstr>
      <vt:lpstr>Verdana</vt:lpstr>
      <vt:lpstr>Wingdings</vt:lpstr>
      <vt:lpstr>Default Design</vt:lpstr>
      <vt:lpstr>WORKSHOP I:   Green Infrastructure Overview Construction, Inspection, and Maintenance </vt:lpstr>
      <vt:lpstr>PRESENTATION OUTLINE</vt:lpstr>
      <vt:lpstr>Many Cape Estuaries Impaired by Excess Nitrogen and Bacteria</vt:lpstr>
      <vt:lpstr>Negative Effects on the Environment and Community</vt:lpstr>
      <vt:lpstr>What is Green Infrastructure?</vt:lpstr>
      <vt:lpstr>Green Infrastructure Principles</vt:lpstr>
      <vt:lpstr>Green Infrastructure Benefits</vt:lpstr>
      <vt:lpstr>Green Infrastructure Benefits</vt:lpstr>
      <vt:lpstr>Resilience</vt:lpstr>
      <vt:lpstr>GREEN INFRASTRUCTURE PRACTICES</vt:lpstr>
      <vt:lpstr>Bioretention and Green Streets</vt:lpstr>
      <vt:lpstr>Bioretention Schematic</vt:lpstr>
      <vt:lpstr>PowerPoint Presentation</vt:lpstr>
      <vt:lpstr>Green Streets</vt:lpstr>
      <vt:lpstr>Bioretention Benefits</vt:lpstr>
      <vt:lpstr>Permeable/Porous/Pervious Pavements</vt:lpstr>
      <vt:lpstr>Permeable Paver Options</vt:lpstr>
      <vt:lpstr>PowerPoint Presentation</vt:lpstr>
      <vt:lpstr>PowerPoint Presentation</vt:lpstr>
      <vt:lpstr>Permeable Pavement Benefits</vt:lpstr>
      <vt:lpstr>Infiltration</vt:lpstr>
      <vt:lpstr>PowerPoint Presentation</vt:lpstr>
      <vt:lpstr>Infiltration Benefits</vt:lpstr>
      <vt:lpstr>Swales and Open Channels</vt:lpstr>
      <vt:lpstr>Swales and Open Channels</vt:lpstr>
      <vt:lpstr>Swale/Channel  Benefits</vt:lpstr>
      <vt:lpstr>Regenerative Conveyance System (aka, Step-pool Bioretention)</vt:lpstr>
      <vt:lpstr>Constructed Stormwater Wetlands</vt:lpstr>
      <vt:lpstr>Constructed Stormwater Wetland  Benefits</vt:lpstr>
      <vt:lpstr>Constructed Stormwater Wetlands</vt:lpstr>
      <vt:lpstr>Constructed Stormwater Wetlands</vt:lpstr>
      <vt:lpstr>PowerPoint Presentation</vt:lpstr>
      <vt:lpstr>PowerPoint Presentation</vt:lpstr>
      <vt:lpstr>PowerPoint Presentation</vt:lpstr>
      <vt:lpstr>A Few Challenges to GI</vt:lpstr>
      <vt:lpstr>In Summary….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Nelson</dc:creator>
  <cp:lastModifiedBy>April Wobst</cp:lastModifiedBy>
  <cp:revision>455</cp:revision>
  <dcterms:created xsi:type="dcterms:W3CDTF">2009-10-09T15:23:28Z</dcterms:created>
  <dcterms:modified xsi:type="dcterms:W3CDTF">2017-11-02T18:00:34Z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0x01010097227B4A4CE91548AEC16ACC9CC79AA9</vt:lpwstr>
  </property>
</Properties>
</file>