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4"/>
  </p:sldMasterIdLst>
  <p:notesMasterIdLst>
    <p:notesMasterId r:id="rId55"/>
  </p:notesMasterIdLst>
  <p:handoutMasterIdLst>
    <p:handoutMasterId r:id="rId56"/>
  </p:handoutMasterIdLst>
  <p:sldIdLst>
    <p:sldId id="357" r:id="rId5"/>
    <p:sldId id="358" r:id="rId6"/>
    <p:sldId id="359" r:id="rId7"/>
    <p:sldId id="360" r:id="rId8"/>
    <p:sldId id="361" r:id="rId9"/>
    <p:sldId id="362" r:id="rId10"/>
    <p:sldId id="363" r:id="rId11"/>
    <p:sldId id="364" r:id="rId12"/>
    <p:sldId id="279" r:id="rId13"/>
    <p:sldId id="318" r:id="rId14"/>
    <p:sldId id="297" r:id="rId15"/>
    <p:sldId id="379" r:id="rId16"/>
    <p:sldId id="320" r:id="rId17"/>
    <p:sldId id="295" r:id="rId18"/>
    <p:sldId id="322" r:id="rId19"/>
    <p:sldId id="351" r:id="rId20"/>
    <p:sldId id="323" r:id="rId21"/>
    <p:sldId id="339" r:id="rId22"/>
    <p:sldId id="342" r:id="rId23"/>
    <p:sldId id="373" r:id="rId24"/>
    <p:sldId id="340" r:id="rId25"/>
    <p:sldId id="343" r:id="rId26"/>
    <p:sldId id="377" r:id="rId27"/>
    <p:sldId id="341" r:id="rId28"/>
    <p:sldId id="344" r:id="rId29"/>
    <p:sldId id="350" r:id="rId30"/>
    <p:sldId id="325" r:id="rId31"/>
    <p:sldId id="371" r:id="rId32"/>
    <p:sldId id="349" r:id="rId33"/>
    <p:sldId id="324" r:id="rId34"/>
    <p:sldId id="335" r:id="rId35"/>
    <p:sldId id="348" r:id="rId36"/>
    <p:sldId id="378" r:id="rId37"/>
    <p:sldId id="352" r:id="rId38"/>
    <p:sldId id="326" r:id="rId39"/>
    <p:sldId id="347" r:id="rId40"/>
    <p:sldId id="327" r:id="rId41"/>
    <p:sldId id="346" r:id="rId42"/>
    <p:sldId id="372" r:id="rId43"/>
    <p:sldId id="353" r:id="rId44"/>
    <p:sldId id="328" r:id="rId45"/>
    <p:sldId id="345" r:id="rId46"/>
    <p:sldId id="375" r:id="rId47"/>
    <p:sldId id="329" r:id="rId48"/>
    <p:sldId id="331" r:id="rId49"/>
    <p:sldId id="356" r:id="rId50"/>
    <p:sldId id="354" r:id="rId51"/>
    <p:sldId id="367" r:id="rId52"/>
    <p:sldId id="369" r:id="rId53"/>
    <p:sldId id="368" r:id="rId5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0B050"/>
    <a:srgbClr val="E7E4FC"/>
    <a:srgbClr val="B2E6E1"/>
    <a:srgbClr val="3519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8164" autoAdjust="0"/>
  </p:normalViewPr>
  <p:slideViewPr>
    <p:cSldViewPr snapToGrid="0">
      <p:cViewPr varScale="1">
        <p:scale>
          <a:sx n="104" d="100"/>
          <a:sy n="104" d="100"/>
        </p:scale>
        <p:origin x="1746" y="10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772CA7B-6672-42C6-8F61-7DB392F182FB}" type="datetimeFigureOut">
              <a:rPr lang="en-US" smtClean="0"/>
              <a:pPr/>
              <a:t>11/28/2017</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A816C56C-6504-4127-B731-458258263CE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BEE26135-158C-42EA-A1EC-10C65702C38C}" type="datetimeFigureOut">
              <a:rPr lang="en-US"/>
              <a:pPr/>
              <a:t>11/28/2017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32AC202D-41EB-49B1-8EB4-C3877F965256}" type="slidenum">
              <a:rPr lang="en-US"/>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a:t>
            </a:r>
          </a:p>
          <a:p>
            <a:r>
              <a:rPr lang="en-US" dirty="0"/>
              <a:t>Restoration Technician working</a:t>
            </a:r>
            <a:r>
              <a:rPr lang="en-US" baseline="0" dirty="0"/>
              <a:t> on ecological restoration projects with APCC.</a:t>
            </a:r>
            <a:endParaRPr lang="en-US" dirty="0"/>
          </a:p>
          <a:p>
            <a:r>
              <a:rPr lang="en-US" baseline="0" dirty="0"/>
              <a:t>I have a strong personal connection to the Three Bays.</a:t>
            </a:r>
          </a:p>
          <a:p>
            <a:r>
              <a:rPr lang="en-US" baseline="0" dirty="0"/>
              <a:t>Water quality and environmental health are strong personal concerns of mine in this area. </a:t>
            </a:r>
          </a:p>
          <a:p>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1</a:t>
            </a:fld>
            <a:endParaRPr lang="en-US"/>
          </a:p>
        </p:txBody>
      </p:sp>
    </p:spTree>
    <p:extLst>
      <p:ext uri="{BB962C8B-B14F-4D97-AF65-F5344CB8AC3E}">
        <p14:creationId xmlns:p14="http://schemas.microsoft.com/office/powerpoint/2010/main" val="392919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C202D-41EB-49B1-8EB4-C3877F965256}" type="slidenum">
              <a:rPr lang="en-US"/>
              <a:pPr/>
              <a:t>10</a:t>
            </a:fld>
            <a:endParaRPr lang="en-US"/>
          </a:p>
        </p:txBody>
      </p:sp>
    </p:spTree>
    <p:extLst>
      <p:ext uri="{BB962C8B-B14F-4D97-AF65-F5344CB8AC3E}">
        <p14:creationId xmlns:p14="http://schemas.microsoft.com/office/powerpoint/2010/main" val="2937399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Field assessment: collect geo-referenced information (e.g., drainage area to practice; available area; proposed BMP area, depth, and volume; and site constraints) and photos at each site. </a:t>
            </a:r>
          </a:p>
          <a:p>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11</a:t>
            </a:fld>
            <a:endParaRPr lang="en-US"/>
          </a:p>
        </p:txBody>
      </p:sp>
    </p:spTree>
    <p:extLst>
      <p:ext uri="{BB962C8B-B14F-4D97-AF65-F5344CB8AC3E}">
        <p14:creationId xmlns:p14="http://schemas.microsoft.com/office/powerpoint/2010/main" val="2127682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Field assessment: collect geo-referenced information (e.g., drainage area to practice; available area; proposed BMP area, depth, and volume; and site constraints) and photos at each site. </a:t>
            </a:r>
          </a:p>
          <a:p>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13</a:t>
            </a:fld>
            <a:endParaRPr lang="en-US"/>
          </a:p>
        </p:txBody>
      </p:sp>
    </p:spTree>
    <p:extLst>
      <p:ext uri="{BB962C8B-B14F-4D97-AF65-F5344CB8AC3E}">
        <p14:creationId xmlns:p14="http://schemas.microsoft.com/office/powerpoint/2010/main" val="169161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To determine at minimum: area of impervious surface addressed, estimated reduction in pollutant loading (nitrogen, bacteria, etc.) from a retrofit installation, ability to address multiple pollutants, cost of design, shellfish bed improvement, and calculation of other resource area benefits. </a:t>
            </a:r>
          </a:p>
          <a:p>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14</a:t>
            </a:fld>
            <a:endParaRPr lang="en-US"/>
          </a:p>
        </p:txBody>
      </p:sp>
    </p:spTree>
    <p:extLst>
      <p:ext uri="{BB962C8B-B14F-4D97-AF65-F5344CB8AC3E}">
        <p14:creationId xmlns:p14="http://schemas.microsoft.com/office/powerpoint/2010/main" val="2688525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the end of Little River next to Cotuit Oyster/parking.  Water access</a:t>
            </a:r>
          </a:p>
        </p:txBody>
      </p:sp>
      <p:sp>
        <p:nvSpPr>
          <p:cNvPr id="4" name="Slide Number Placeholder 3"/>
          <p:cNvSpPr>
            <a:spLocks noGrp="1"/>
          </p:cNvSpPr>
          <p:nvPr>
            <p:ph type="sldNum" sz="quarter" idx="10"/>
          </p:nvPr>
        </p:nvSpPr>
        <p:spPr/>
        <p:txBody>
          <a:bodyPr/>
          <a:lstStyle/>
          <a:p>
            <a:fld id="{32AC202D-41EB-49B1-8EB4-C3877F965256}"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u="sng" dirty="0"/>
              <a:t>Site:</a:t>
            </a:r>
          </a:p>
          <a:p>
            <a:pPr marL="233833" indent="-233833">
              <a:buFont typeface="Arial" pitchFamily="34" charset="0"/>
              <a:buChar char="•"/>
            </a:pPr>
            <a:r>
              <a:rPr lang="en-US" dirty="0"/>
              <a:t>Direct Discharge into West Bay</a:t>
            </a:r>
          </a:p>
          <a:p>
            <a:pPr marL="233833" indent="-233833">
              <a:buFont typeface="Arial" pitchFamily="34" charset="0"/>
              <a:buChar char="•"/>
            </a:pPr>
            <a:r>
              <a:rPr lang="en-US" dirty="0"/>
              <a:t>Road expands from 20’ - 34’</a:t>
            </a:r>
          </a:p>
          <a:p>
            <a:pPr marL="233833" indent="-233833">
              <a:buFont typeface="Arial" pitchFamily="34" charset="0"/>
              <a:buChar char="•"/>
            </a:pPr>
            <a:r>
              <a:rPr lang="en-US" dirty="0"/>
              <a:t>Catch basin not functioning</a:t>
            </a:r>
          </a:p>
          <a:p>
            <a:pPr marL="233833" indent="-233833">
              <a:buFont typeface="Arial" pitchFamily="34" charset="0"/>
              <a:buChar char="•"/>
            </a:pPr>
            <a:r>
              <a:rPr lang="en-US" dirty="0"/>
              <a:t>Sedimentation and erosion</a:t>
            </a:r>
          </a:p>
          <a:p>
            <a:pPr marL="233833" indent="-233833">
              <a:buFont typeface="Arial" pitchFamily="34" charset="0"/>
              <a:buChar char="•"/>
            </a:pPr>
            <a:r>
              <a:rPr lang="en-US" dirty="0"/>
              <a:t>Frequently used area for water view/fishing</a:t>
            </a:r>
          </a:p>
          <a:p>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44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rPr>
              <a:t> Ensure space for turning around remains</a:t>
            </a:r>
          </a:p>
          <a:p>
            <a:r>
              <a:rPr lang="en-US"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rPr>
              <a:t>  Bike rack?  Bench?  Additional parking signage?</a:t>
            </a:r>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45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Assessment and prioritization: </a:t>
            </a:r>
            <a:r>
              <a:rPr lang="en-US"/>
              <a:t>Building on existing inventories of </a:t>
            </a:r>
            <a:r>
              <a:rPr lang="en-US" err="1"/>
              <a:t>stormwater</a:t>
            </a:r>
            <a:r>
              <a:rPr lang="en-US"/>
              <a:t> sites, we are in the process of completing a watershed assessment to identify problem sites where installation of a green infrastructure BMPs on town owned or public property can help address the problem. For each of these sites HWG will complete initial mapping and calculations to come up with estimations of benefits and costs and develop concept design plans as to what can be done to address and treat </a:t>
            </a:r>
            <a:r>
              <a:rPr lang="en-US" err="1"/>
              <a:t>stormwater</a:t>
            </a:r>
            <a:r>
              <a:rPr lang="en-US"/>
              <a:t> at that site. This list of sites will then be prioritized and reviewed both by the team and the public at our next meeting in August or September.</a:t>
            </a:r>
          </a:p>
          <a:p>
            <a:endParaRPr lang="en-US"/>
          </a:p>
          <a:p>
            <a:r>
              <a:rPr lang="en-US" u="sng"/>
              <a:t>Design and Permitting</a:t>
            </a:r>
            <a:r>
              <a:rPr lang="en-US"/>
              <a:t>: Additional site assessment and complete full design plans and file permit applications for each site. With this project we aim to target management of runoff from a minimum of 4-6 acres of impervious surface, with two or more treatment systems.</a:t>
            </a:r>
          </a:p>
          <a:p>
            <a:endParaRPr lang="en-US"/>
          </a:p>
          <a:p>
            <a:r>
              <a:rPr lang="en-US" u="sng"/>
              <a:t>Installation</a:t>
            </a:r>
            <a:r>
              <a:rPr lang="en-US"/>
              <a:t>: Late 2018. Installation of new </a:t>
            </a:r>
            <a:r>
              <a:rPr lang="en-US" err="1"/>
              <a:t>stormwater</a:t>
            </a:r>
            <a:r>
              <a:rPr lang="en-US"/>
              <a:t> BMPs.</a:t>
            </a:r>
          </a:p>
          <a:p>
            <a:endParaRPr lang="en-US"/>
          </a:p>
          <a:p>
            <a:r>
              <a:rPr lang="en-US"/>
              <a:t>Ongoing throughout the project will be opportunities for public to provide input and get involved.</a:t>
            </a:r>
            <a:endParaRPr lang="en-US" u="sng"/>
          </a:p>
        </p:txBody>
      </p:sp>
      <p:sp>
        <p:nvSpPr>
          <p:cNvPr id="4" name="Slide Number Placeholder 3"/>
          <p:cNvSpPr>
            <a:spLocks noGrp="1"/>
          </p:cNvSpPr>
          <p:nvPr>
            <p:ph type="sldNum" sz="quarter" idx="10"/>
          </p:nvPr>
        </p:nvSpPr>
        <p:spPr/>
        <p:txBody>
          <a:bodyPr/>
          <a:lstStyle/>
          <a:p>
            <a:fld id="{32AC202D-41EB-49B1-8EB4-C3877F965256}" type="slidenum">
              <a:rPr lang="en-US"/>
              <a:pPr/>
              <a:t>47</a:t>
            </a:fld>
            <a:endParaRPr lang="en-US"/>
          </a:p>
        </p:txBody>
      </p:sp>
    </p:spTree>
    <p:extLst>
      <p:ext uri="{BB962C8B-B14F-4D97-AF65-F5344CB8AC3E}">
        <p14:creationId xmlns:p14="http://schemas.microsoft.com/office/powerpoint/2010/main" val="3897282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Cotuit Village Walking Tour: Have self-guided tour brochures. Encourage you to take one and go out on your own to take a look at some existing </a:t>
            </a:r>
            <a:r>
              <a:rPr lang="en-US" err="1"/>
              <a:t>stormwater</a:t>
            </a:r>
            <a:r>
              <a:rPr lang="en-US"/>
              <a:t> treatment systems in the area. But also offering guided tour of these sites with professionals who installed them. Opportunity to get more detailed explanation of how they were installed and how they work. Go to www. Apcc.org click on events or Three Bays project from homepage to get more info and sign up.</a:t>
            </a:r>
          </a:p>
          <a:p>
            <a:endParaRPr lang="en-US"/>
          </a:p>
          <a:p>
            <a:r>
              <a:rPr lang="en-US"/>
              <a:t>Rain garden workshop: Goal is to address the problem at the source and reduce volume of runoff by capturing rain water at the source. Simple rain gardens are a great way to do this. Building a small depression planted with native plants. Can help soak up the rain and remove pollution. On June 15</a:t>
            </a:r>
            <a:r>
              <a:rPr lang="en-US" baseline="30000"/>
              <a:t>th</a:t>
            </a:r>
            <a:r>
              <a:rPr lang="en-US"/>
              <a:t> will be hosting a rain garden workshop to teach you more about how rain gardens work and have you get your hands dirty with installation of this demonstration rain garden in front of the library to capture rain water from roof of the porch. For this event space will be limited but we encourage people to stop by that week to see the work in progress.</a:t>
            </a:r>
          </a:p>
        </p:txBody>
      </p:sp>
      <p:sp>
        <p:nvSpPr>
          <p:cNvPr id="4" name="Slide Number Placeholder 3"/>
          <p:cNvSpPr>
            <a:spLocks noGrp="1"/>
          </p:cNvSpPr>
          <p:nvPr>
            <p:ph type="sldNum" sz="quarter" idx="10"/>
          </p:nvPr>
        </p:nvSpPr>
        <p:spPr/>
        <p:txBody>
          <a:bodyPr/>
          <a:lstStyle/>
          <a:p>
            <a:fld id="{32AC202D-41EB-49B1-8EB4-C3877F965256}" type="slidenum">
              <a:rPr lang="en-US" smtClean="0"/>
              <a:pPr/>
              <a:t>48</a:t>
            </a:fld>
            <a:endParaRPr lang="en-US"/>
          </a:p>
        </p:txBody>
      </p:sp>
    </p:spTree>
    <p:extLst>
      <p:ext uri="{BB962C8B-B14F-4D97-AF65-F5344CB8AC3E}">
        <p14:creationId xmlns:p14="http://schemas.microsoft.com/office/powerpoint/2010/main" val="1761292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https://www.epa.gov/green-infrastructure/what-green-infrastructure</a:t>
            </a:r>
          </a:p>
          <a:p>
            <a:r>
              <a:rPr lang="en-US" dirty="0"/>
              <a:t>https://rainbank.info/how-to-reduce-stormwater-pollutants/ </a:t>
            </a:r>
          </a:p>
          <a:p>
            <a:r>
              <a:rPr lang="en-US" dirty="0"/>
              <a:t>https://www.montgomerycountymd.gov/water/stormwater/about.html </a:t>
            </a:r>
          </a:p>
          <a:p>
            <a:r>
              <a:rPr lang="en-US" dirty="0"/>
              <a:t>http://www.phila.gov/water/PublishingImages/naturalvsurbanrunoff.jpg</a:t>
            </a:r>
          </a:p>
          <a:p>
            <a:r>
              <a:rPr lang="en-US" dirty="0"/>
              <a:t>http://www.capecodcommission.org/index.php?id=491&amp;maincatid=76</a:t>
            </a:r>
          </a:p>
          <a:p>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49</a:t>
            </a:fld>
            <a:endParaRPr lang="en-US"/>
          </a:p>
        </p:txBody>
      </p:sp>
    </p:spTree>
    <p:extLst>
      <p:ext uri="{BB962C8B-B14F-4D97-AF65-F5344CB8AC3E}">
        <p14:creationId xmlns:p14="http://schemas.microsoft.com/office/powerpoint/2010/main" val="7684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 plan to cover…</a:t>
            </a:r>
            <a:endParaRPr lang="en-US" baseline="0" dirty="0"/>
          </a:p>
          <a:p>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2</a:t>
            </a:fld>
            <a:endParaRPr lang="en-US"/>
          </a:p>
        </p:txBody>
      </p:sp>
    </p:spTree>
    <p:extLst>
      <p:ext uri="{BB962C8B-B14F-4D97-AF65-F5344CB8AC3E}">
        <p14:creationId xmlns:p14="http://schemas.microsoft.com/office/powerpoint/2010/main" val="395513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a:t>
            </a:r>
            <a:r>
              <a:rPr lang="en-US" baseline="0"/>
              <a:t> lot that individuals can do to reduce </a:t>
            </a:r>
            <a:r>
              <a:rPr lang="en-US" baseline="0" err="1"/>
              <a:t>stormwater</a:t>
            </a:r>
            <a:r>
              <a:rPr lang="en-US" baseline="0"/>
              <a:t> volume and reduce pollutants at the source with o</a:t>
            </a:r>
            <a:r>
              <a:rPr lang="en-US"/>
              <a:t>n-site treatment.</a:t>
            </a:r>
          </a:p>
          <a:p>
            <a:endParaRPr lang="en-US"/>
          </a:p>
          <a:p>
            <a:r>
              <a:rPr lang="en-US"/>
              <a:t>Avoid contributing to town runoff volume</a:t>
            </a:r>
            <a:r>
              <a:rPr lang="en-US" baseline="0"/>
              <a:t> – treat on your property</a:t>
            </a:r>
          </a:p>
          <a:p>
            <a:endParaRPr lang="en-US" baseline="0"/>
          </a:p>
          <a:p>
            <a:r>
              <a:rPr lang="en-US" baseline="0"/>
              <a:t>Use native plants to help treat pollutants, take up nitrogen. Create vegetated buffer. Planted areas compared to lawn increase infiltration.</a:t>
            </a:r>
          </a:p>
          <a:p>
            <a:endParaRPr lang="en-US" baseline="0"/>
          </a:p>
          <a:p>
            <a:r>
              <a:rPr lang="en-US" baseline="0"/>
              <a:t>Don’t dump in catch basins!</a:t>
            </a:r>
          </a:p>
        </p:txBody>
      </p:sp>
      <p:sp>
        <p:nvSpPr>
          <p:cNvPr id="4" name="Slide Number Placeholder 3"/>
          <p:cNvSpPr>
            <a:spLocks noGrp="1"/>
          </p:cNvSpPr>
          <p:nvPr>
            <p:ph type="sldNum" sz="quarter" idx="10"/>
          </p:nvPr>
        </p:nvSpPr>
        <p:spPr/>
        <p:txBody>
          <a:bodyPr/>
          <a:lstStyle/>
          <a:p>
            <a:pPr defTabSz="474254">
              <a:defRPr/>
            </a:pPr>
            <a:fld id="{32AC202D-41EB-49B1-8EB4-C3877F965256}" type="slidenum">
              <a:rPr lang="en-US" smtClean="0">
                <a:solidFill>
                  <a:prstClr val="black"/>
                </a:solidFill>
                <a:latin typeface="Calibri" panose="020F0502020204030204"/>
              </a:rPr>
              <a:pPr defTabSz="474254">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35079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Listed as impaired</a:t>
            </a:r>
            <a:r>
              <a:rPr lang="en-US" baseline="0"/>
              <a:t> </a:t>
            </a:r>
            <a:r>
              <a:rPr lang="en-US"/>
              <a:t>by state to meet requirements set forth by the Federal Clean Water Act section 303d.</a:t>
            </a:r>
          </a:p>
          <a:p>
            <a:endParaRPr lang="en-US"/>
          </a:p>
          <a:p>
            <a:r>
              <a:rPr lang="en-US" baseline="0"/>
              <a:t>Widespread degradation of the bays and direct human health and environmental threats.</a:t>
            </a:r>
          </a:p>
          <a:p>
            <a:endParaRPr lang="en-US" baseline="0"/>
          </a:p>
          <a:p>
            <a:r>
              <a:rPr lang="en-US" baseline="0"/>
              <a:t>Hence a strong focus of this project to focus on remediation of N and bacteria sources to bays.</a:t>
            </a:r>
          </a:p>
        </p:txBody>
      </p:sp>
      <p:sp>
        <p:nvSpPr>
          <p:cNvPr id="4" name="Slide Number Placeholder 3"/>
          <p:cNvSpPr>
            <a:spLocks noGrp="1"/>
          </p:cNvSpPr>
          <p:nvPr>
            <p:ph type="sldNum" sz="quarter" idx="10"/>
          </p:nvPr>
        </p:nvSpPr>
        <p:spPr/>
        <p:txBody>
          <a:bodyPr/>
          <a:lstStyle/>
          <a:p>
            <a:fld id="{32AC202D-41EB-49B1-8EB4-C3877F965256}" type="slidenum">
              <a:rPr lang="en-US" smtClean="0"/>
              <a:pPr/>
              <a:t>3</a:t>
            </a:fld>
            <a:endParaRPr lang="en-US"/>
          </a:p>
        </p:txBody>
      </p:sp>
    </p:spTree>
    <p:extLst>
      <p:ext uri="{BB962C8B-B14F-4D97-AF65-F5344CB8AC3E}">
        <p14:creationId xmlns:p14="http://schemas.microsoft.com/office/powerpoint/2010/main" val="353071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Why we chose this estuary</a:t>
            </a:r>
            <a:r>
              <a:rPr lang="en-US" baseline="0" dirty="0"/>
              <a:t> for this project – </a:t>
            </a:r>
            <a:r>
              <a:rPr lang="en-US" baseline="0" dirty="0" err="1"/>
              <a:t>stormwater</a:t>
            </a:r>
            <a:r>
              <a:rPr lang="en-US" baseline="0" dirty="0"/>
              <a:t> accounts for a large portion of the nitrogen problem. </a:t>
            </a:r>
            <a:r>
              <a:rPr lang="en-US" b="1" baseline="0" dirty="0"/>
              <a:t>Low hanging fruit. </a:t>
            </a:r>
            <a:r>
              <a:rPr lang="en-US" baseline="0" dirty="0"/>
              <a:t>Town is working on plan to address wastewater and </a:t>
            </a:r>
            <a:r>
              <a:rPr lang="en-US" baseline="0" dirty="0" err="1"/>
              <a:t>stormwater</a:t>
            </a:r>
            <a:r>
              <a:rPr lang="en-US" baseline="0" dirty="0"/>
              <a:t>.</a:t>
            </a:r>
          </a:p>
          <a:p>
            <a:pPr defTabSz="966529">
              <a:defRPr/>
            </a:pPr>
            <a:endParaRPr lang="en-US" baseline="0" dirty="0"/>
          </a:p>
          <a:p>
            <a:pPr defTabSz="966529">
              <a:defRPr/>
            </a:pPr>
            <a:r>
              <a:rPr lang="en-US" dirty="0"/>
              <a:t>Identified in 208 Plan Update as High Threat Level Embayment</a:t>
            </a:r>
          </a:p>
          <a:p>
            <a:r>
              <a:rPr lang="en-US" dirty="0"/>
              <a:t>Close</a:t>
            </a:r>
            <a:r>
              <a:rPr lang="en-US" baseline="0" dirty="0"/>
              <a:t> to 25% of nitrogen in three bays is from </a:t>
            </a:r>
            <a:r>
              <a:rPr lang="en-US" baseline="0" dirty="0" err="1"/>
              <a:t>stormwater</a:t>
            </a:r>
            <a:r>
              <a:rPr lang="en-US" baseline="0" dirty="0"/>
              <a:t> and fertilizer inputs. While the majority is still coming from septic systems this is a sizeable bite out of the nitrogen issue that can’t be ignored. </a:t>
            </a:r>
          </a:p>
          <a:p>
            <a:endParaRPr lang="en-US" baseline="0" dirty="0"/>
          </a:p>
          <a:p>
            <a:r>
              <a:rPr lang="en-US" b="1" baseline="0" dirty="0"/>
              <a:t>The town is currently working to develop a plan to address wastewater management and </a:t>
            </a:r>
            <a:r>
              <a:rPr lang="en-US" b="1" baseline="0" dirty="0" err="1"/>
              <a:t>stormwater</a:t>
            </a:r>
            <a:r>
              <a:rPr lang="en-US" b="1" baseline="0" dirty="0"/>
              <a:t>. This project complements that effort providing additional funding and capacity to support their ongoing efforts in these areas.</a:t>
            </a:r>
          </a:p>
          <a:p>
            <a:endParaRPr lang="en-US" dirty="0"/>
          </a:p>
          <a:p>
            <a:pPr>
              <a:defRPr/>
            </a:pPr>
            <a:r>
              <a:rPr lang="en-US" dirty="0">
                <a:solidFill>
                  <a:srgbClr val="000000"/>
                </a:solidFill>
              </a:rPr>
              <a:t>Nitrogen is a priority pollutant to manage in coastal </a:t>
            </a:r>
            <a:r>
              <a:rPr lang="en-US" dirty="0" err="1">
                <a:solidFill>
                  <a:srgbClr val="000000"/>
                </a:solidFill>
              </a:rPr>
              <a:t>embayments</a:t>
            </a:r>
            <a:r>
              <a:rPr lang="en-US" dirty="0">
                <a:solidFill>
                  <a:srgbClr val="000000"/>
                </a:solidFill>
              </a:rPr>
              <a:t> because it contributes to many problems.</a:t>
            </a:r>
          </a:p>
          <a:p>
            <a:pPr>
              <a:defRPr/>
            </a:pPr>
            <a:endParaRPr lang="en-US" dirty="0">
              <a:solidFill>
                <a:srgbClr val="000000"/>
              </a:solidFill>
            </a:endParaRPr>
          </a:p>
          <a:p>
            <a:pPr>
              <a:defRPr/>
            </a:pPr>
            <a:r>
              <a:rPr lang="en-US" dirty="0">
                <a:solidFill>
                  <a:srgbClr val="000000"/>
                </a:solidFill>
              </a:rPr>
              <a:t>And is thus a focus of this project – to reduce nitrogen load in </a:t>
            </a:r>
            <a:r>
              <a:rPr lang="en-US" dirty="0" err="1">
                <a:solidFill>
                  <a:srgbClr val="000000"/>
                </a:solidFill>
              </a:rPr>
              <a:t>stormwater</a:t>
            </a:r>
            <a:r>
              <a:rPr lang="en-US" dirty="0">
                <a:solidFill>
                  <a:srgbClr val="000000"/>
                </a:solidFill>
              </a:rPr>
              <a:t> to Three-Bays through </a:t>
            </a:r>
            <a:r>
              <a:rPr lang="en-US" dirty="0" err="1">
                <a:solidFill>
                  <a:srgbClr val="000000"/>
                </a:solidFill>
              </a:rPr>
              <a:t>stormwater</a:t>
            </a:r>
            <a:r>
              <a:rPr lang="en-US" dirty="0">
                <a:solidFill>
                  <a:srgbClr val="000000"/>
                </a:solidFill>
              </a:rPr>
              <a:t> management techniques.</a:t>
            </a:r>
          </a:p>
          <a:p>
            <a:endParaRPr lang="en-US" dirty="0">
              <a:solidFill>
                <a:srgbClr val="000000"/>
              </a:solidFill>
            </a:endParaRPr>
          </a:p>
          <a:p>
            <a:r>
              <a:rPr lang="en-US" dirty="0">
                <a:solidFill>
                  <a:srgbClr val="000000"/>
                </a:solidFill>
              </a:rPr>
              <a:t>Nitrogen is naturally existing in ground and surface waters, but excess nitrogen is because of human activities. </a:t>
            </a:r>
          </a:p>
          <a:p>
            <a:endParaRPr lang="en-US" dirty="0">
              <a:solidFill>
                <a:srgbClr val="000000"/>
              </a:solidFill>
            </a:endParaRPr>
          </a:p>
          <a:p>
            <a:r>
              <a:rPr lang="en-US" dirty="0" err="1">
                <a:solidFill>
                  <a:srgbClr val="000000"/>
                </a:solidFill>
              </a:rPr>
              <a:t>Stormwater</a:t>
            </a:r>
            <a:r>
              <a:rPr lang="en-US" dirty="0">
                <a:solidFill>
                  <a:srgbClr val="000000"/>
                </a:solidFill>
              </a:rPr>
              <a:t> management doesn’t deal with wastewater inputs of N. </a:t>
            </a:r>
          </a:p>
          <a:p>
            <a:endParaRPr lang="en-US" dirty="0">
              <a:solidFill>
                <a:srgbClr val="000000"/>
              </a:solidFill>
            </a:endParaRPr>
          </a:p>
          <a:p>
            <a:r>
              <a:rPr lang="en-US" dirty="0">
                <a:solidFill>
                  <a:srgbClr val="000000"/>
                </a:solidFill>
              </a:rPr>
              <a:t>But, fertilizer runoff is a significant source of N in </a:t>
            </a:r>
            <a:r>
              <a:rPr lang="en-US" dirty="0" err="1">
                <a:solidFill>
                  <a:srgbClr val="000000"/>
                </a:solidFill>
              </a:rPr>
              <a:t>stormwater</a:t>
            </a:r>
            <a:r>
              <a:rPr lang="en-US" dirty="0">
                <a:solidFill>
                  <a:srgbClr val="000000"/>
                </a:solidFill>
              </a:rPr>
              <a:t>.</a:t>
            </a:r>
          </a:p>
          <a:p>
            <a:endParaRPr lang="en-US" dirty="0">
              <a:solidFill>
                <a:srgbClr val="000000"/>
              </a:solidFill>
            </a:endParaRPr>
          </a:p>
          <a:p>
            <a:pPr>
              <a:defRPr/>
            </a:pPr>
            <a:r>
              <a:rPr lang="en-US" dirty="0"/>
              <a:t>Source: Pg56 208 plan</a:t>
            </a:r>
          </a:p>
          <a:p>
            <a:endParaRPr lang="en-US" dirty="0"/>
          </a:p>
        </p:txBody>
      </p:sp>
      <p:sp>
        <p:nvSpPr>
          <p:cNvPr id="4" name="Slide Number Placeholder 3"/>
          <p:cNvSpPr>
            <a:spLocks noGrp="1"/>
          </p:cNvSpPr>
          <p:nvPr>
            <p:ph type="sldNum" sz="quarter" idx="10"/>
          </p:nvPr>
        </p:nvSpPr>
        <p:spPr/>
        <p:txBody>
          <a:bodyPr/>
          <a:lstStyle/>
          <a:p>
            <a:fld id="{23CA3DDC-E7B3-4DD0-868D-366B6F3C7478}" type="slidenum">
              <a:rPr lang="en-US" smtClean="0"/>
              <a:pPr/>
              <a:t>4</a:t>
            </a:fld>
            <a:endParaRPr lang="en-US"/>
          </a:p>
        </p:txBody>
      </p:sp>
    </p:spTree>
    <p:extLst>
      <p:ext uri="{BB962C8B-B14F-4D97-AF65-F5344CB8AC3E}">
        <p14:creationId xmlns:p14="http://schemas.microsoft.com/office/powerpoint/2010/main" val="371620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Unmanaged </a:t>
            </a:r>
            <a:r>
              <a:rPr lang="en-US" dirty="0" err="1"/>
              <a:t>stormwater</a:t>
            </a:r>
            <a:r>
              <a:rPr lang="en-US" baseline="0" dirty="0"/>
              <a:t> can (and is) leading to…</a:t>
            </a:r>
          </a:p>
          <a:p>
            <a:endParaRPr lang="en-US" baseline="0" dirty="0"/>
          </a:p>
          <a:p>
            <a:r>
              <a:rPr lang="en-US" baseline="0" dirty="0"/>
              <a:t>Effects on Environment</a:t>
            </a:r>
          </a:p>
          <a:p>
            <a:r>
              <a:rPr lang="en-US" baseline="0" dirty="0"/>
              <a:t>Excessive Algal Growth: Estuaries are typically nitrogen limited systems. Excess nitrogen </a:t>
            </a:r>
            <a:r>
              <a:rPr lang="en-US" baseline="0" dirty="0">
                <a:sym typeface="Wingdings" panose="05000000000000000000" pitchFamily="2" charset="2"/>
              </a:rPr>
              <a:t> rapid plant or algae growth (blooms)</a:t>
            </a:r>
          </a:p>
          <a:p>
            <a:r>
              <a:rPr lang="en-US" baseline="0" dirty="0">
                <a:sym typeface="Wingdings" panose="05000000000000000000" pitchFamily="2" charset="2"/>
              </a:rPr>
              <a:t>Habitat degradation:  including 100% loss of eelgrass throughout the Three Bays estuary. Eelgrass as a keystone species to provide habitat for other species (scallops). </a:t>
            </a:r>
          </a:p>
          <a:p>
            <a:r>
              <a:rPr lang="en-US" baseline="0" dirty="0">
                <a:sym typeface="Wingdings" panose="05000000000000000000" pitchFamily="2" charset="2"/>
              </a:rPr>
              <a:t>Algal decomposition uses up oxygen leading to low O</a:t>
            </a:r>
            <a:r>
              <a:rPr lang="en-US" baseline="-25000" dirty="0">
                <a:sym typeface="Wingdings" panose="05000000000000000000" pitchFamily="2" charset="2"/>
              </a:rPr>
              <a:t>2</a:t>
            </a:r>
            <a:r>
              <a:rPr lang="en-US" baseline="0" dirty="0">
                <a:sym typeface="Wingdings" panose="05000000000000000000" pitchFamily="2" charset="2"/>
              </a:rPr>
              <a:t> levels  which can harm wildlife and cause fish kills.</a:t>
            </a:r>
          </a:p>
          <a:p>
            <a:pPr>
              <a:lnSpc>
                <a:spcPct val="150000"/>
              </a:lnSpc>
              <a:spcAft>
                <a:spcPts val="1867"/>
              </a:spcAft>
            </a:pPr>
            <a:endParaRPr lang="en-US" baseline="0" dirty="0"/>
          </a:p>
          <a:p>
            <a:pPr>
              <a:lnSpc>
                <a:spcPct val="150000"/>
              </a:lnSpc>
              <a:spcAft>
                <a:spcPts val="1867"/>
              </a:spcAft>
            </a:pPr>
            <a:r>
              <a:rPr lang="en-US" baseline="0" dirty="0"/>
              <a:t>Effects on Community:</a:t>
            </a:r>
          </a:p>
          <a:p>
            <a:pPr marL="296408" indent="-296408">
              <a:lnSpc>
                <a:spcPct val="150000"/>
              </a:lnSpc>
              <a:spcAft>
                <a:spcPts val="1867"/>
              </a:spcAft>
              <a:buFont typeface="Arial" panose="020B0604020202020204" pitchFamily="34" charset="0"/>
              <a:buChar char="•"/>
            </a:pPr>
            <a:r>
              <a:rPr lang="en-US" dirty="0"/>
              <a:t>Health hazards</a:t>
            </a:r>
          </a:p>
          <a:p>
            <a:pPr marL="296408" indent="-296408">
              <a:lnSpc>
                <a:spcPct val="150000"/>
              </a:lnSpc>
              <a:spcAft>
                <a:spcPts val="1867"/>
              </a:spcAft>
              <a:buFont typeface="Arial" panose="020B0604020202020204" pitchFamily="34" charset="0"/>
              <a:buChar char="•"/>
            </a:pPr>
            <a:r>
              <a:rPr lang="en-US" dirty="0"/>
              <a:t>Beach closures</a:t>
            </a:r>
          </a:p>
          <a:p>
            <a:pPr marL="296408" indent="-296408">
              <a:lnSpc>
                <a:spcPct val="150000"/>
              </a:lnSpc>
              <a:spcAft>
                <a:spcPts val="1867"/>
              </a:spcAft>
              <a:buFont typeface="Arial" panose="020B0604020202020204" pitchFamily="34" charset="0"/>
              <a:buChar char="•"/>
            </a:pPr>
            <a:r>
              <a:rPr lang="en-US" dirty="0" err="1"/>
              <a:t>Shellfishing</a:t>
            </a:r>
            <a:r>
              <a:rPr lang="en-US" dirty="0"/>
              <a:t> closures</a:t>
            </a:r>
          </a:p>
          <a:p>
            <a:pPr marL="296408" indent="-296408">
              <a:lnSpc>
                <a:spcPct val="150000"/>
              </a:lnSpc>
              <a:spcAft>
                <a:spcPts val="1867"/>
              </a:spcAft>
              <a:buFont typeface="Arial" panose="020B0604020202020204" pitchFamily="34" charset="0"/>
              <a:buChar char="•"/>
            </a:pPr>
            <a:r>
              <a:rPr lang="en-US" dirty="0"/>
              <a:t>Algal nuisance </a:t>
            </a:r>
          </a:p>
          <a:p>
            <a:pPr marL="296408" indent="-296408">
              <a:lnSpc>
                <a:spcPct val="150000"/>
              </a:lnSpc>
              <a:spcAft>
                <a:spcPts val="1867"/>
              </a:spcAft>
              <a:buFont typeface="Arial" panose="020B0604020202020204" pitchFamily="34" charset="0"/>
              <a:buChar char="•"/>
            </a:pPr>
            <a:r>
              <a:rPr lang="en-US" dirty="0"/>
              <a:t>Aesthetics and odor</a:t>
            </a:r>
          </a:p>
          <a:p>
            <a:pPr marL="296408" indent="-296408">
              <a:lnSpc>
                <a:spcPct val="150000"/>
              </a:lnSpc>
              <a:spcAft>
                <a:spcPts val="1867"/>
              </a:spcAft>
              <a:buFont typeface="Arial" panose="020B0604020202020204" pitchFamily="34" charset="0"/>
              <a:buChar char="•"/>
            </a:pPr>
            <a:r>
              <a:rPr lang="en-US" dirty="0"/>
              <a:t>Lower property values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5</a:t>
            </a:fld>
            <a:endParaRPr lang="en-US"/>
          </a:p>
        </p:txBody>
      </p:sp>
    </p:spTree>
    <p:extLst>
      <p:ext uri="{BB962C8B-B14F-4D97-AF65-F5344CB8AC3E}">
        <p14:creationId xmlns:p14="http://schemas.microsoft.com/office/powerpoint/2010/main" val="2525806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Year project began</a:t>
            </a:r>
            <a:r>
              <a:rPr lang="en-US" baseline="0" dirty="0"/>
              <a:t> with initial planning late last year and hiring of Horsley Witten Group as </a:t>
            </a:r>
            <a:r>
              <a:rPr lang="en-US" baseline="0" dirty="0" err="1"/>
              <a:t>stormwater</a:t>
            </a:r>
            <a:r>
              <a:rPr lang="en-US" baseline="0" dirty="0"/>
              <a:t> engineer. Project will be completed in 2020 with final reporting on impact.</a:t>
            </a:r>
          </a:p>
          <a:p>
            <a:r>
              <a:rPr lang="en-US" baseline="0" dirty="0"/>
              <a:t>Total Cost, Funding from grant EPA. Remainder $140K in kind match from partners (staff time, equipment and expenses) </a:t>
            </a:r>
          </a:p>
          <a:p>
            <a:r>
              <a:rPr lang="en-US" baseline="0" dirty="0"/>
              <a:t>Project being completed at no cost to public.</a:t>
            </a:r>
          </a:p>
          <a:p>
            <a:endParaRPr lang="en-US" baseline="0" dirty="0"/>
          </a:p>
          <a:p>
            <a:pPr defTabSz="948507">
              <a:defRPr/>
            </a:pPr>
            <a:r>
              <a:rPr lang="en-US" dirty="0"/>
              <a:t>Goal: </a:t>
            </a:r>
            <a:r>
              <a:rPr lang="en-US" dirty="0">
                <a:solidFill>
                  <a:schemeClr val="bg1"/>
                </a:solidFill>
              </a:rPr>
              <a:t>To improve water quality in the Three Bays by reducing or eliminating pollution from </a:t>
            </a:r>
            <a:r>
              <a:rPr lang="en-US" dirty="0" err="1">
                <a:solidFill>
                  <a:schemeClr val="bg1"/>
                </a:solidFill>
              </a:rPr>
              <a:t>stormwater</a:t>
            </a:r>
            <a:r>
              <a:rPr lang="en-US" dirty="0">
                <a:solidFill>
                  <a:schemeClr val="bg1"/>
                </a:solidFill>
              </a:rPr>
              <a:t> runoff and fertilizer use</a:t>
            </a:r>
          </a:p>
          <a:p>
            <a:endParaRPr lang="en-US" b="1"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6</a:t>
            </a:fld>
            <a:endParaRPr lang="en-US"/>
          </a:p>
        </p:txBody>
      </p:sp>
    </p:spTree>
    <p:extLst>
      <p:ext uri="{BB962C8B-B14F-4D97-AF65-F5344CB8AC3E}">
        <p14:creationId xmlns:p14="http://schemas.microsoft.com/office/powerpoint/2010/main" val="38554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AC202D-41EB-49B1-8EB4-C3877F965256}" type="slidenum">
              <a:rPr lang="en-US" smtClean="0"/>
              <a:pPr/>
              <a:t>7</a:t>
            </a:fld>
            <a:endParaRPr lang="en-US"/>
          </a:p>
        </p:txBody>
      </p:sp>
    </p:spTree>
    <p:extLst>
      <p:ext uri="{BB962C8B-B14F-4D97-AF65-F5344CB8AC3E}">
        <p14:creationId xmlns:p14="http://schemas.microsoft.com/office/powerpoint/2010/main" val="2419822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Partners: Town of Barnstable – primary partner. As the goal of this project is to support their ongoing effort to address stormwater management in this watershed and help clean up the bays. Town will be working closely APCC and the team throughout planning. Identified initial sites of concern, will make the final decision as to location for new </a:t>
            </a:r>
            <a:r>
              <a:rPr lang="en-US" dirty="0" err="1"/>
              <a:t>sto</a:t>
            </a:r>
            <a:endParaRPr lang="en-US" dirty="0"/>
          </a:p>
          <a:p>
            <a:endParaRPr lang="en-US" dirty="0"/>
          </a:p>
        </p:txBody>
      </p:sp>
      <p:sp>
        <p:nvSpPr>
          <p:cNvPr id="4" name="Slide Number Placeholder 3"/>
          <p:cNvSpPr>
            <a:spLocks noGrp="1"/>
          </p:cNvSpPr>
          <p:nvPr>
            <p:ph type="sldNum" sz="quarter" idx="10"/>
          </p:nvPr>
        </p:nvSpPr>
        <p:spPr/>
        <p:txBody>
          <a:bodyPr/>
          <a:lstStyle/>
          <a:p>
            <a:fld id="{32AC202D-41EB-49B1-8EB4-C3877F965256}" type="slidenum">
              <a:rPr lang="en-US" smtClean="0"/>
              <a:pPr/>
              <a:t>8</a:t>
            </a:fld>
            <a:endParaRPr lang="en-US"/>
          </a:p>
        </p:txBody>
      </p:sp>
    </p:spTree>
    <p:extLst>
      <p:ext uri="{BB962C8B-B14F-4D97-AF65-F5344CB8AC3E}">
        <p14:creationId xmlns:p14="http://schemas.microsoft.com/office/powerpoint/2010/main" val="111727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Assessment and prioritization: </a:t>
            </a:r>
            <a:r>
              <a:rPr lang="en-US"/>
              <a:t>Building on existing inventories of </a:t>
            </a:r>
            <a:r>
              <a:rPr lang="en-US" err="1"/>
              <a:t>stormwater</a:t>
            </a:r>
            <a:r>
              <a:rPr lang="en-US"/>
              <a:t> sites, we are in the process of completing a watershed assessment to identify problem sites where installation of a green infrastructure BMPs on town owned or public property can help address the problem. For each of these sites HWG will complete initial mapping and calculations to come up with estimations of benefits and costs and develop concept design plans as to what can be done to address and treat </a:t>
            </a:r>
            <a:r>
              <a:rPr lang="en-US" err="1"/>
              <a:t>stormwater</a:t>
            </a:r>
            <a:r>
              <a:rPr lang="en-US"/>
              <a:t> at that site. This list of sites will then be prioritized and reviewed both by the team and the public at our next meeting in August or September.</a:t>
            </a:r>
          </a:p>
          <a:p>
            <a:endParaRPr lang="en-US"/>
          </a:p>
          <a:p>
            <a:r>
              <a:rPr lang="en-US" u="sng"/>
              <a:t>Design and Permitting</a:t>
            </a:r>
            <a:r>
              <a:rPr lang="en-US"/>
              <a:t>: Additional site assessment and complete full design plans and file permit applications for each site. With this project we aim to target management of runoff from a minimum of 4-6 acres of impervious surface, with two or more treatment systems.</a:t>
            </a:r>
          </a:p>
          <a:p>
            <a:endParaRPr lang="en-US"/>
          </a:p>
          <a:p>
            <a:r>
              <a:rPr lang="en-US" u="sng"/>
              <a:t>Installation</a:t>
            </a:r>
            <a:r>
              <a:rPr lang="en-US"/>
              <a:t>: Late 2018. Installation of new </a:t>
            </a:r>
            <a:r>
              <a:rPr lang="en-US" err="1"/>
              <a:t>stormwater</a:t>
            </a:r>
            <a:r>
              <a:rPr lang="en-US"/>
              <a:t> BMPs.</a:t>
            </a:r>
          </a:p>
          <a:p>
            <a:endParaRPr lang="en-US"/>
          </a:p>
          <a:p>
            <a:r>
              <a:rPr lang="en-US"/>
              <a:t>Ongoing throughout the project will be opportunities for public to provide input and get involved.</a:t>
            </a:r>
            <a:endParaRPr lang="en-US" u="sng"/>
          </a:p>
        </p:txBody>
      </p:sp>
      <p:sp>
        <p:nvSpPr>
          <p:cNvPr id="4" name="Slide Number Placeholder 3"/>
          <p:cNvSpPr>
            <a:spLocks noGrp="1"/>
          </p:cNvSpPr>
          <p:nvPr>
            <p:ph type="sldNum" sz="quarter" idx="10"/>
          </p:nvPr>
        </p:nvSpPr>
        <p:spPr/>
        <p:txBody>
          <a:bodyPr/>
          <a:lstStyle/>
          <a:p>
            <a:fld id="{32AC202D-41EB-49B1-8EB4-C3877F965256}" type="slidenum">
              <a:rPr lang="en-US"/>
              <a:pPr/>
              <a:t>9</a:t>
            </a:fld>
            <a:endParaRPr lang="en-US"/>
          </a:p>
        </p:txBody>
      </p:sp>
    </p:spTree>
    <p:extLst>
      <p:ext uri="{BB962C8B-B14F-4D97-AF65-F5344CB8AC3E}">
        <p14:creationId xmlns:p14="http://schemas.microsoft.com/office/powerpoint/2010/main" val="143617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6"/>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212338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352100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1865226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DF80-F726-401C-B14B-F9019B6CC221}" type="slidenum">
              <a:rPr lang="en-US" smtClean="0"/>
              <a:pPr/>
              <a:t>‹#›</a:t>
            </a:fld>
            <a:endParaRPr 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3875413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3171398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458288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268079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704552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13290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126544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268984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103784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273921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401931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39281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3066800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EA150F-1CC5-4403-B3B1-D60D14755C0D}" type="datetimeFigureOut">
              <a:rPr lang="en-US" smtClean="0"/>
              <a:pPr/>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0DF80-F726-401C-B14B-F9019B6CC221}" type="slidenum">
              <a:rPr lang="en-US" smtClean="0"/>
              <a:pPr/>
              <a:t>‹#›</a:t>
            </a:fld>
            <a:endParaRPr lang="en-US"/>
          </a:p>
        </p:txBody>
      </p:sp>
    </p:spTree>
    <p:extLst>
      <p:ext uri="{BB962C8B-B14F-4D97-AF65-F5344CB8AC3E}">
        <p14:creationId xmlns:p14="http://schemas.microsoft.com/office/powerpoint/2010/main" val="295682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7EA150F-1CC5-4403-B3B1-D60D14755C0D}" type="datetimeFigureOut">
              <a:rPr lang="en-US" smtClean="0"/>
              <a:pPr/>
              <a:t>11/28/2017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10DF80-F726-401C-B14B-F9019B6CC221}" type="slidenum">
              <a:rPr lang="en-US" smtClean="0"/>
              <a:pPr/>
              <a:t>‹#›</a:t>
            </a:fld>
            <a:endParaRPr lang="en-US"/>
          </a:p>
        </p:txBody>
      </p:sp>
    </p:spTree>
    <p:extLst>
      <p:ext uri="{BB962C8B-B14F-4D97-AF65-F5344CB8AC3E}">
        <p14:creationId xmlns:p14="http://schemas.microsoft.com/office/powerpoint/2010/main" val="1328980430"/>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microsoft.com/office/2007/relationships/hdphoto" Target="../media/hdphoto1.wdp"/><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5.png"/><Relationship Id="rId16"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gif"/><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8" Type="http://schemas.openxmlformats.org/officeDocument/2006/relationships/image" Target="../media/image106.tiff"/><Relationship Id="rId3" Type="http://schemas.openxmlformats.org/officeDocument/2006/relationships/image" Target="../media/image103.png"/><Relationship Id="rId7"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4.gif"/><Relationship Id="rId5" Type="http://schemas.openxmlformats.org/officeDocument/2006/relationships/image" Target="../media/image4.jpeg"/><Relationship Id="rId4" Type="http://schemas.microsoft.com/office/2007/relationships/hdphoto" Target="../media/hdphoto3.wdp"/><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5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gi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tiff"/><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49702" y="1208727"/>
            <a:ext cx="7005684" cy="1310735"/>
          </a:xfrm>
        </p:spPr>
        <p:txBody>
          <a:bodyPr>
            <a:normAutofit fontScale="90000"/>
          </a:bodyPr>
          <a:lstStyle/>
          <a:p>
            <a:pPr algn="ctr"/>
            <a:r>
              <a:rPr lang="en-US" sz="6000"/>
              <a:t>Cleaning Up The Bays</a:t>
            </a:r>
            <a:br>
              <a:rPr lang="en-US" sz="6000"/>
            </a:br>
            <a:r>
              <a:rPr lang="en-US" sz="3600"/>
              <a:t>Managing </a:t>
            </a:r>
            <a:r>
              <a:rPr lang="en-US" sz="3600" err="1"/>
              <a:t>Stormwater</a:t>
            </a:r>
            <a:r>
              <a:rPr lang="en-US" sz="3600"/>
              <a:t> in the Three Bays</a:t>
            </a:r>
          </a:p>
        </p:txBody>
      </p:sp>
      <p:pic>
        <p:nvPicPr>
          <p:cNvPr id="6" name="Picture 6" descr="APCC-logo-lo-res.tiff"/>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74819" y="5582537"/>
            <a:ext cx="2696566" cy="1002488"/>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50265" y="5582536"/>
            <a:ext cx="1002487" cy="1002487"/>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893906" y="5582536"/>
            <a:ext cx="954077" cy="1002487"/>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177414" y="5582536"/>
            <a:ext cx="1647194" cy="1002487"/>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149572" y="5584629"/>
            <a:ext cx="1000395" cy="1000395"/>
          </a:xfrm>
          <a:prstGeom prst="rect">
            <a:avLst/>
          </a:prstGeom>
        </p:spPr>
      </p:pic>
    </p:spTree>
    <p:extLst>
      <p:ext uri="{BB962C8B-B14F-4D97-AF65-F5344CB8AC3E}">
        <p14:creationId xmlns:p14="http://schemas.microsoft.com/office/powerpoint/2010/main" val="2034549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850" y="209550"/>
            <a:ext cx="5148675" cy="1325563"/>
          </a:xfrm>
        </p:spPr>
        <p:txBody>
          <a:bodyPr vert="horz" lIns="91440" tIns="45720" rIns="91440" bIns="45720" rtlCol="0" anchor="ctr">
            <a:normAutofit/>
          </a:bodyPr>
          <a:lstStyle/>
          <a:p>
            <a:pPr algn="r"/>
            <a:r>
              <a:rPr lang="en-US">
                <a:solidFill>
                  <a:srgbClr val="00B0F0"/>
                </a:solidFill>
              </a:rPr>
              <a:t>Field Assessment - Methods</a:t>
            </a:r>
          </a:p>
        </p:txBody>
      </p:sp>
      <p:sp>
        <p:nvSpPr>
          <p:cNvPr id="4" name="Content Placeholder 3"/>
          <p:cNvSpPr>
            <a:spLocks noGrp="1"/>
          </p:cNvSpPr>
          <p:nvPr>
            <p:ph sz="half" idx="2"/>
          </p:nvPr>
        </p:nvSpPr>
        <p:spPr>
          <a:xfrm>
            <a:off x="5191125" y="1514475"/>
            <a:ext cx="3889791" cy="4637088"/>
          </a:xfrm>
        </p:spPr>
        <p:txBody>
          <a:bodyPr vert="horz" lIns="91440" tIns="45720" rIns="91440" bIns="45720" rtlCol="0" anchor="t">
            <a:normAutofit/>
          </a:bodyPr>
          <a:lstStyle/>
          <a:p>
            <a:r>
              <a:rPr lang="en-US">
                <a:cs typeface="Arial"/>
              </a:rPr>
              <a:t>Collect data on iPads loaded with existing info</a:t>
            </a:r>
          </a:p>
          <a:p>
            <a:r>
              <a:rPr lang="en-US">
                <a:cs typeface="Arial"/>
              </a:rPr>
              <a:t>Visit pre-identified areas</a:t>
            </a:r>
            <a:endParaRPr lang="en-US">
              <a:solidFill>
                <a:schemeClr val="tx1"/>
              </a:solidFill>
              <a:cs typeface="Arial"/>
            </a:endParaRPr>
          </a:p>
          <a:p>
            <a:r>
              <a:rPr lang="en-US">
                <a:cs typeface="Arial"/>
              </a:rPr>
              <a:t>Talk to the experts/locals</a:t>
            </a:r>
          </a:p>
          <a:p>
            <a:pPr lvl="1"/>
            <a:endParaRPr lang="en-US">
              <a:cs typeface="Arial"/>
            </a:endParaRPr>
          </a:p>
          <a:p>
            <a:endParaRPr lang="en-US">
              <a:cs typeface="Arial"/>
            </a:endParaRPr>
          </a:p>
          <a:p>
            <a:endParaRPr lang="en-US">
              <a:cs typeface="Arial"/>
            </a:endParaRPr>
          </a:p>
          <a:p>
            <a:endParaRPr lang="en-US">
              <a:cs typeface="Arial"/>
            </a:endParaRPr>
          </a:p>
        </p:txBody>
      </p:sp>
      <p:pic>
        <p:nvPicPr>
          <p:cNvPr id="6" name="Picture 5"/>
          <p:cNvPicPr>
            <a:picLocks noChangeAspect="1"/>
          </p:cNvPicPr>
          <p:nvPr/>
        </p:nvPicPr>
        <p:blipFill>
          <a:blip r:embed="rId3" cstate="screen"/>
          <a:stretch>
            <a:fillRect/>
          </a:stretch>
        </p:blipFill>
        <p:spPr>
          <a:xfrm>
            <a:off x="76200" y="171450"/>
            <a:ext cx="2743200" cy="3655045"/>
          </a:xfrm>
          <a:prstGeom prst="rect">
            <a:avLst/>
          </a:prstGeom>
        </p:spPr>
      </p:pic>
      <p:pic>
        <p:nvPicPr>
          <p:cNvPr id="7" name="Picture 6"/>
          <p:cNvPicPr>
            <a:picLocks noChangeAspect="1"/>
          </p:cNvPicPr>
          <p:nvPr/>
        </p:nvPicPr>
        <p:blipFill>
          <a:blip r:embed="rId4" cstate="screen"/>
          <a:stretch>
            <a:fillRect/>
          </a:stretch>
        </p:blipFill>
        <p:spPr>
          <a:xfrm>
            <a:off x="2238375" y="1538288"/>
            <a:ext cx="2895283" cy="2171462"/>
          </a:xfrm>
          <a:prstGeom prst="rect">
            <a:avLst/>
          </a:prstGeom>
        </p:spPr>
      </p:pic>
      <p:pic>
        <p:nvPicPr>
          <p:cNvPr id="8" name="Content Placeholder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5400000">
            <a:off x="5353050" y="3657600"/>
            <a:ext cx="3456898" cy="2592019"/>
          </a:xfrm>
          <a:prstGeom prst="rect">
            <a:avLst/>
          </a:prstGeom>
        </p:spPr>
      </p:pic>
      <p:pic>
        <p:nvPicPr>
          <p:cNvPr id="9" name="Picture 8"/>
          <p:cNvPicPr>
            <a:picLocks noChangeAspect="1"/>
          </p:cNvPicPr>
          <p:nvPr/>
        </p:nvPicPr>
        <p:blipFill>
          <a:blip r:embed="rId6" cstate="screen"/>
          <a:srcRect/>
          <a:stretch>
            <a:fillRect/>
          </a:stretch>
        </p:blipFill>
        <p:spPr>
          <a:xfrm>
            <a:off x="590552" y="3943350"/>
            <a:ext cx="4597239" cy="2733413"/>
          </a:xfrm>
          <a:prstGeom prst="rect">
            <a:avLst/>
          </a:prstGeom>
        </p:spPr>
      </p:pic>
    </p:spTree>
    <p:extLst>
      <p:ext uri="{BB962C8B-B14F-4D97-AF65-F5344CB8AC3E}">
        <p14:creationId xmlns:p14="http://schemas.microsoft.com/office/powerpoint/2010/main" val="2569539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screen"/>
          <a:stretch>
            <a:fillRect/>
          </a:stretch>
        </p:blipFill>
        <p:spPr>
          <a:xfrm>
            <a:off x="6400384" y="123825"/>
            <a:ext cx="2543591" cy="3388280"/>
          </a:xfrm>
          <a:prstGeom prst="rect">
            <a:avLst/>
          </a:prstGeom>
        </p:spPr>
      </p:pic>
      <p:pic>
        <p:nvPicPr>
          <p:cNvPr id="12" name="Picture 11"/>
          <p:cNvPicPr>
            <a:picLocks noChangeAspect="1"/>
          </p:cNvPicPr>
          <p:nvPr/>
        </p:nvPicPr>
        <p:blipFill>
          <a:blip r:embed="rId4" cstate="screen"/>
          <a:stretch>
            <a:fillRect/>
          </a:stretch>
        </p:blipFill>
        <p:spPr>
          <a:xfrm>
            <a:off x="4257675" y="1528763"/>
            <a:ext cx="3034423" cy="2222054"/>
          </a:xfrm>
          <a:prstGeom prst="rect">
            <a:avLst/>
          </a:prstGeom>
        </p:spPr>
      </p:pic>
      <p:sp>
        <p:nvSpPr>
          <p:cNvPr id="13" name="Content Placeholder 3"/>
          <p:cNvSpPr txBox="1">
            <a:spLocks/>
          </p:cNvSpPr>
          <p:nvPr/>
        </p:nvSpPr>
        <p:spPr>
          <a:xfrm>
            <a:off x="152400" y="1428750"/>
            <a:ext cx="4245819" cy="463708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cs typeface="Arial"/>
              </a:rPr>
              <a:t>Be </a:t>
            </a:r>
            <a:r>
              <a:rPr lang="en-US" err="1">
                <a:cs typeface="Arial"/>
              </a:rPr>
              <a:t>Stormwater</a:t>
            </a:r>
            <a:r>
              <a:rPr lang="en-US">
                <a:cs typeface="Arial"/>
              </a:rPr>
              <a:t> Detectives!</a:t>
            </a:r>
            <a:endParaRPr lang="en-US">
              <a:solidFill>
                <a:srgbClr val="FFFFFF"/>
              </a:solidFill>
              <a:cs typeface="Arial"/>
            </a:endParaRPr>
          </a:p>
          <a:p>
            <a:r>
              <a:rPr lang="en-US">
                <a:cs typeface="Arial"/>
              </a:rPr>
              <a:t>Follow the flow</a:t>
            </a:r>
            <a:endParaRPr lang="en-US">
              <a:solidFill>
                <a:schemeClr val="tx1"/>
              </a:solidFill>
              <a:cs typeface="Arial"/>
            </a:endParaRPr>
          </a:p>
          <a:p>
            <a:r>
              <a:rPr lang="en-US">
                <a:cs typeface="Arial"/>
              </a:rPr>
              <a:t>Look for signs of existing problems (flooding, erosion, sediment build-up, etc.)</a:t>
            </a:r>
          </a:p>
          <a:p>
            <a:r>
              <a:rPr lang="en-US">
                <a:cs typeface="Arial"/>
              </a:rPr>
              <a:t>Find available space for BMPs</a:t>
            </a:r>
          </a:p>
          <a:p>
            <a:r>
              <a:rPr lang="en-US">
                <a:cs typeface="Arial"/>
              </a:rPr>
              <a:t>Identify constraints</a:t>
            </a:r>
          </a:p>
          <a:p>
            <a:endParaRPr lang="en-US">
              <a:cs typeface="Arial"/>
            </a:endParaRPr>
          </a:p>
          <a:p>
            <a:endParaRPr lang="en-US">
              <a:cs typeface="Arial"/>
            </a:endParaRPr>
          </a:p>
          <a:p>
            <a:endParaRPr lang="en-US">
              <a:cs typeface="Arial"/>
            </a:endParaRPr>
          </a:p>
        </p:txBody>
      </p:sp>
      <p:sp>
        <p:nvSpPr>
          <p:cNvPr id="15" name="Title 1"/>
          <p:cNvSpPr txBox="1">
            <a:spLocks/>
          </p:cNvSpPr>
          <p:nvPr/>
        </p:nvSpPr>
        <p:spPr>
          <a:xfrm>
            <a:off x="152400" y="123825"/>
            <a:ext cx="5148675"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solidFill>
                  <a:srgbClr val="00B0F0"/>
                </a:solidFill>
              </a:rPr>
              <a:t>Field Assessment - Methods</a:t>
            </a:r>
          </a:p>
        </p:txBody>
      </p:sp>
      <p:pic>
        <p:nvPicPr>
          <p:cNvPr id="17" name="Content Placeholder 4"/>
          <p:cNvPicPr>
            <a:picLocks noGrp="1" noChangeAspect="1"/>
          </p:cNvPicPr>
          <p:nvPr>
            <p:ph sz="half" idx="1"/>
          </p:nvPr>
        </p:nvPicPr>
        <p:blipFill>
          <a:blip r:embed="rId5" cstate="screen"/>
          <a:srcRect l="-75" t="-37135"/>
          <a:stretch>
            <a:fillRect/>
          </a:stretch>
        </p:blipFill>
        <p:spPr>
          <a:xfrm>
            <a:off x="3543300" y="2956625"/>
            <a:ext cx="5143500" cy="3725163"/>
          </a:xfrm>
        </p:spPr>
      </p:pic>
      <p:pic>
        <p:nvPicPr>
          <p:cNvPr id="6" name="Content Placeholder 4"/>
          <p:cNvPicPr>
            <a:picLocks noGrp="1" noChangeAspect="1"/>
          </p:cNvPicPr>
          <p:nvPr>
            <p:ph sz="half" idx="1"/>
          </p:nvPr>
        </p:nvPicPr>
        <p:blipFill>
          <a:blip r:embed="rId5" cstate="screen"/>
          <a:srcRect l="-75" t="-37135"/>
          <a:stretch>
            <a:fillRect/>
          </a:stretch>
        </p:blipFill>
        <p:spPr>
          <a:xfrm>
            <a:off x="3544013" y="2829716"/>
            <a:ext cx="5142787" cy="3852072"/>
          </a:xfrm>
        </p:spPr>
      </p:pic>
      <p:pic>
        <p:nvPicPr>
          <p:cNvPr id="18" name="Picture 17"/>
          <p:cNvPicPr>
            <a:picLocks noChangeAspect="1"/>
          </p:cNvPicPr>
          <p:nvPr/>
        </p:nvPicPr>
        <p:blipFill>
          <a:blip r:embed="rId6" cstate="screen"/>
          <a:stretch>
            <a:fillRect/>
          </a:stretch>
        </p:blipFill>
        <p:spPr>
          <a:xfrm>
            <a:off x="400050" y="4628263"/>
            <a:ext cx="2743200" cy="2059258"/>
          </a:xfrm>
          <a:prstGeom prst="rect">
            <a:avLst/>
          </a:prstGeom>
        </p:spPr>
      </p:pic>
      <p:pic>
        <p:nvPicPr>
          <p:cNvPr id="19" name="Picture 18"/>
          <p:cNvPicPr>
            <a:picLocks noChangeAspect="1"/>
          </p:cNvPicPr>
          <p:nvPr/>
        </p:nvPicPr>
        <p:blipFill>
          <a:blip r:embed="rId7" cstate="screen"/>
          <a:stretch>
            <a:fillRect/>
          </a:stretch>
        </p:blipFill>
        <p:spPr>
          <a:xfrm>
            <a:off x="6400800" y="2829716"/>
            <a:ext cx="2743200" cy="2061556"/>
          </a:xfrm>
          <a:prstGeom prst="rect">
            <a:avLst/>
          </a:prstGeom>
        </p:spPr>
      </p:pic>
    </p:spTree>
    <p:extLst>
      <p:ext uri="{BB962C8B-B14F-4D97-AF65-F5344CB8AC3E}">
        <p14:creationId xmlns:p14="http://schemas.microsoft.com/office/powerpoint/2010/main" val="41995080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rot="5400000">
            <a:off x="6480512" y="4214433"/>
            <a:ext cx="2759436" cy="2069577"/>
          </a:xfrm>
          <a:prstGeom prst="rect">
            <a:avLst/>
          </a:prstGeom>
        </p:spPr>
      </p:pic>
      <p:pic>
        <p:nvPicPr>
          <p:cNvPr id="9" name="Picture 8" descr="C:\Users\awobs\AppData\Local\Microsoft\Windows\INetCache\Content.Word\DSC_0439.jpg"/>
          <p:cNvPicPr/>
          <p:nvPr/>
        </p:nvPicPr>
        <p:blipFill rotWithShape="1">
          <a:blip r:embed="rId4" cstate="screen">
            <a:extLst>
              <a:ext uri="{28A0092B-C50C-407E-A947-70E740481C1C}">
                <a14:useLocalDpi xmlns:a14="http://schemas.microsoft.com/office/drawing/2010/main" val="0"/>
              </a:ext>
            </a:extLst>
          </a:blip>
          <a:srcRect/>
          <a:stretch/>
        </p:blipFill>
        <p:spPr bwMode="auto">
          <a:xfrm>
            <a:off x="3159087" y="5077024"/>
            <a:ext cx="2155126" cy="1667710"/>
          </a:xfrm>
          <a:prstGeom prst="rect">
            <a:avLst/>
          </a:prstGeom>
          <a:noFill/>
          <a:ln>
            <a:noFill/>
          </a:ln>
        </p:spPr>
      </p:pic>
      <p:pic>
        <p:nvPicPr>
          <p:cNvPr id="11" name="Picture 10" descr="C:\Users\awobs\AppData\Local\Microsoft\Windows\INetCache\Content.Word\DSC_0382.jpg"/>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272174" y="286888"/>
            <a:ext cx="3599608" cy="2289228"/>
          </a:xfrm>
          <a:prstGeom prst="rect">
            <a:avLst/>
          </a:prstGeom>
          <a:noFill/>
          <a:ln>
            <a:noFill/>
          </a:ln>
        </p:spPr>
      </p:pic>
      <p:pic>
        <p:nvPicPr>
          <p:cNvPr id="12" name="Picture 11" descr="C:\Users\awobs\AppData\Local\Microsoft\Windows\INetCache\Content.Word\DSC_0410.jpg"/>
          <p:cNvPicPr/>
          <p:nvPr/>
        </p:nvPicPr>
        <p:blipFill rotWithShape="1">
          <a:blip r:embed="rId6" cstate="screen">
            <a:extLst>
              <a:ext uri="{28A0092B-C50C-407E-A947-70E740481C1C}">
                <a14:useLocalDpi xmlns:a14="http://schemas.microsoft.com/office/drawing/2010/main" val="0"/>
              </a:ext>
            </a:extLst>
          </a:blip>
          <a:srcRect/>
          <a:stretch/>
        </p:blipFill>
        <p:spPr bwMode="auto">
          <a:xfrm>
            <a:off x="4020943" y="2744041"/>
            <a:ext cx="3142845" cy="2250924"/>
          </a:xfrm>
          <a:prstGeom prst="rect">
            <a:avLst/>
          </a:prstGeom>
          <a:noFill/>
          <a:ln>
            <a:noFill/>
          </a:ln>
        </p:spPr>
      </p:pic>
      <p:sp>
        <p:nvSpPr>
          <p:cNvPr id="35" name="Rectangle 34"/>
          <p:cNvSpPr/>
          <p:nvPr/>
        </p:nvSpPr>
        <p:spPr>
          <a:xfrm>
            <a:off x="163937" y="5637006"/>
            <a:ext cx="2310291" cy="11424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Users\awobs\AppData\Local\Microsoft\Windows\INetCache\Content.Word\IMG_6823.jpg"/>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5400000">
            <a:off x="2511209" y="763493"/>
            <a:ext cx="3019468" cy="2066258"/>
          </a:xfrm>
          <a:prstGeom prst="rect">
            <a:avLst/>
          </a:prstGeom>
          <a:noFill/>
          <a:ln>
            <a:noFill/>
          </a:ln>
        </p:spPr>
      </p:pic>
      <p:pic>
        <p:nvPicPr>
          <p:cNvPr id="7" name="Picture 6" descr="C:\Users\awobs\AppData\Local\Microsoft\Windows\INetCache\Content.Word\IMG_3867.jpg"/>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86387" y="292822"/>
            <a:ext cx="2314575" cy="1735455"/>
          </a:xfrm>
          <a:prstGeom prst="rect">
            <a:avLst/>
          </a:prstGeom>
          <a:noFill/>
          <a:ln>
            <a:noFill/>
          </a:ln>
        </p:spPr>
      </p:pic>
      <p:pic>
        <p:nvPicPr>
          <p:cNvPr id="8" name="Picture 7" descr="C:\Users\awobs\AppData\Local\Microsoft\Windows\INetCache\Content.Word\FullSizeRender.jpg"/>
          <p:cNvPicPr/>
          <p:nvPr/>
        </p:nvPicPr>
        <p:blipFill rotWithShape="1">
          <a:blip r:embed="rId9" cstate="screen">
            <a:extLst>
              <a:ext uri="{28A0092B-C50C-407E-A947-70E740481C1C}">
                <a14:useLocalDpi xmlns:a14="http://schemas.microsoft.com/office/drawing/2010/main" val="0"/>
              </a:ext>
            </a:extLst>
          </a:blip>
          <a:srcRect/>
          <a:stretch/>
        </p:blipFill>
        <p:spPr bwMode="auto">
          <a:xfrm>
            <a:off x="286387" y="2376933"/>
            <a:ext cx="2602587" cy="2303031"/>
          </a:xfrm>
          <a:prstGeom prst="rect">
            <a:avLst/>
          </a:prstGeom>
          <a:noFill/>
          <a:ln>
            <a:noFill/>
          </a:ln>
        </p:spPr>
      </p:pic>
      <p:sp>
        <p:nvSpPr>
          <p:cNvPr id="24" name="TextBox 23"/>
          <p:cNvSpPr txBox="1"/>
          <p:nvPr/>
        </p:nvSpPr>
        <p:spPr>
          <a:xfrm>
            <a:off x="163937" y="4731868"/>
            <a:ext cx="270112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a:ea typeface="+mn-ea"/>
                <a:cs typeface="+mn-cs"/>
              </a:rPr>
              <a:t>Osterville Library Rain Garden</a:t>
            </a:r>
          </a:p>
        </p:txBody>
      </p:sp>
      <p:pic>
        <p:nvPicPr>
          <p:cNvPr id="25" name="Picture 24"/>
          <p:cNvPicPr/>
          <p:nvPr/>
        </p:nvPicPr>
        <p:blipFill>
          <a:blip r:embed="rId10" cstate="screen">
            <a:extLst>
              <a:ext uri="{28A0092B-C50C-407E-A947-70E740481C1C}">
                <a14:useLocalDpi xmlns:a14="http://schemas.microsoft.com/office/drawing/2010/main" val="0"/>
              </a:ext>
            </a:extLst>
          </a:blip>
          <a:stretch>
            <a:fillRect/>
          </a:stretch>
        </p:blipFill>
        <p:spPr>
          <a:xfrm>
            <a:off x="189853" y="5689513"/>
            <a:ext cx="1384376" cy="507983"/>
          </a:xfrm>
          <a:prstGeom prst="rect">
            <a:avLst/>
          </a:prstGeom>
        </p:spPr>
      </p:pic>
      <p:pic>
        <p:nvPicPr>
          <p:cNvPr id="26" name="Picture 25"/>
          <p:cNvPicPr/>
          <p:nvPr/>
        </p:nvPicPr>
        <p:blipFill>
          <a:blip r:embed="rId11" cstate="screen">
            <a:extLst>
              <a:ext uri="{28A0092B-C50C-407E-A947-70E740481C1C}">
                <a14:useLocalDpi xmlns:a14="http://schemas.microsoft.com/office/drawing/2010/main" val="0"/>
              </a:ext>
            </a:extLst>
          </a:blip>
          <a:stretch>
            <a:fillRect/>
          </a:stretch>
        </p:blipFill>
        <p:spPr>
          <a:xfrm>
            <a:off x="182876" y="6206087"/>
            <a:ext cx="562053" cy="544573"/>
          </a:xfrm>
          <a:prstGeom prst="rect">
            <a:avLst/>
          </a:prstGeom>
        </p:spPr>
      </p:pic>
      <p:pic>
        <p:nvPicPr>
          <p:cNvPr id="28" name="Picture 27"/>
          <p:cNvPicPr/>
          <p:nvPr/>
        </p:nvPicPr>
        <p:blipFill>
          <a:blip r:embed="rId12" cstate="screen">
            <a:extLst>
              <a:ext uri="{28A0092B-C50C-407E-A947-70E740481C1C}">
                <a14:useLocalDpi xmlns:a14="http://schemas.microsoft.com/office/drawing/2010/main" val="0"/>
              </a:ext>
            </a:extLst>
          </a:blip>
          <a:stretch>
            <a:fillRect/>
          </a:stretch>
        </p:blipFill>
        <p:spPr>
          <a:xfrm>
            <a:off x="751367" y="6182833"/>
            <a:ext cx="583914" cy="537902"/>
          </a:xfrm>
          <a:prstGeom prst="rect">
            <a:avLst/>
          </a:prstGeom>
        </p:spPr>
      </p:pic>
      <p:pic>
        <p:nvPicPr>
          <p:cNvPr id="29" name="Picture 28"/>
          <p:cNvPicPr/>
          <p:nvPr/>
        </p:nvPicPr>
        <p:blipFill rotWithShape="1">
          <a:blip r:embed="rId13" cstate="screen">
            <a:extLst>
              <a:ext uri="{28A0092B-C50C-407E-A947-70E740481C1C}">
                <a14:useLocalDpi xmlns:a14="http://schemas.microsoft.com/office/drawing/2010/main" val="0"/>
              </a:ext>
            </a:extLst>
          </a:blip>
          <a:srcRect/>
          <a:stretch/>
        </p:blipFill>
        <p:spPr bwMode="auto">
          <a:xfrm>
            <a:off x="12431517" y="5389225"/>
            <a:ext cx="781876" cy="814059"/>
          </a:xfrm>
          <a:prstGeom prst="rect">
            <a:avLst/>
          </a:prstGeom>
          <a:ln>
            <a:noFill/>
          </a:ln>
          <a:effectLst>
            <a:softEdge rad="0"/>
          </a:effectLst>
          <a:extLst>
            <a:ext uri="{53640926-AAD7-44D8-BBD7-CCE9431645EC}">
              <a14:shadowObscured xmlns:a14="http://schemas.microsoft.com/office/drawing/2010/main"/>
            </a:ext>
          </a:extLst>
        </p:spPr>
      </p:pic>
      <p:pic>
        <p:nvPicPr>
          <p:cNvPr id="30" name="Picture 29"/>
          <p:cNvPicPr/>
          <p:nvPr/>
        </p:nvPicPr>
        <p:blipFill rotWithShape="1">
          <a:blip r:embed="rId14" cstate="screen">
            <a:extLst>
              <a:ext uri="{28A0092B-C50C-407E-A947-70E740481C1C}">
                <a14:useLocalDpi xmlns:a14="http://schemas.microsoft.com/office/drawing/2010/main" val="0"/>
              </a:ext>
            </a:extLst>
          </a:blip>
          <a:srcRect/>
          <a:stretch/>
        </p:blipFill>
        <p:spPr bwMode="auto">
          <a:xfrm>
            <a:off x="1362129" y="6166551"/>
            <a:ext cx="577466" cy="648917"/>
          </a:xfrm>
          <a:prstGeom prst="rect">
            <a:avLst/>
          </a:prstGeom>
          <a:ln>
            <a:noFill/>
          </a:ln>
          <a:effectLst>
            <a:softEdge rad="0"/>
          </a:effectLst>
          <a:extLst>
            <a:ext uri="{53640926-AAD7-44D8-BBD7-CCE9431645EC}">
              <a14:shadowObscured xmlns:a14="http://schemas.microsoft.com/office/drawing/2010/main"/>
            </a:ext>
          </a:extLst>
        </p:spPr>
      </p:pic>
      <p:pic>
        <p:nvPicPr>
          <p:cNvPr id="32" name="Picture 31"/>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610517" y="5662738"/>
            <a:ext cx="839728" cy="511060"/>
          </a:xfrm>
          <a:prstGeom prst="rect">
            <a:avLst/>
          </a:prstGeom>
        </p:spPr>
      </p:pic>
      <p:pic>
        <p:nvPicPr>
          <p:cNvPr id="34" name="Picture 33"/>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929338" y="6201893"/>
            <a:ext cx="527501" cy="527501"/>
          </a:xfrm>
          <a:prstGeom prst="rect">
            <a:avLst/>
          </a:prstGeom>
        </p:spPr>
      </p:pic>
      <p:sp>
        <p:nvSpPr>
          <p:cNvPr id="2" name="TextBox 1"/>
          <p:cNvSpPr txBox="1"/>
          <p:nvPr/>
        </p:nvSpPr>
        <p:spPr>
          <a:xfrm>
            <a:off x="5720317" y="6659974"/>
            <a:ext cx="3415168"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Photo Credits: APCC, Tara Racine and Horsley Witten Group</a:t>
            </a:r>
          </a:p>
        </p:txBody>
      </p:sp>
    </p:spTree>
    <p:extLst>
      <p:ext uri="{BB962C8B-B14F-4D97-AF65-F5344CB8AC3E}">
        <p14:creationId xmlns:p14="http://schemas.microsoft.com/office/powerpoint/2010/main" val="2561466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61925" y="1524000"/>
            <a:ext cx="3379082" cy="4351338"/>
          </a:xfrm>
        </p:spPr>
        <p:txBody>
          <a:bodyPr vert="horz" lIns="91440" tIns="45720" rIns="91440" bIns="45720" rtlCol="0" anchor="t">
            <a:normAutofit/>
          </a:bodyPr>
          <a:lstStyle/>
          <a:p>
            <a:r>
              <a:rPr lang="en-US" dirty="0">
                <a:cs typeface="Arial"/>
              </a:rPr>
              <a:t>Collect additional information</a:t>
            </a:r>
            <a:endParaRPr lang="en-US" dirty="0">
              <a:solidFill>
                <a:srgbClr val="FFFFFF"/>
              </a:solidFill>
              <a:cs typeface="Arial"/>
            </a:endParaRPr>
          </a:p>
          <a:p>
            <a:r>
              <a:rPr lang="en-US" dirty="0">
                <a:cs typeface="Arial"/>
              </a:rPr>
              <a:t>Perform sizing calculations </a:t>
            </a:r>
            <a:endParaRPr lang="en-US" dirty="0">
              <a:solidFill>
                <a:srgbClr val="FFFFFF"/>
              </a:solidFill>
            </a:endParaRPr>
          </a:p>
          <a:p>
            <a:r>
              <a:rPr lang="en-US" dirty="0"/>
              <a:t>Develop concept designs</a:t>
            </a:r>
          </a:p>
          <a:p>
            <a:r>
              <a:rPr lang="en-US" dirty="0">
                <a:cs typeface="Arial"/>
              </a:rPr>
              <a:t>Calculate pollutant removal</a:t>
            </a:r>
          </a:p>
          <a:p>
            <a:r>
              <a:rPr lang="en-US" dirty="0"/>
              <a:t>Estimate costs</a:t>
            </a:r>
            <a:endParaRPr lang="en-US" dirty="0">
              <a:solidFill>
                <a:schemeClr val="tx1"/>
              </a:solidFill>
            </a:endParaRPr>
          </a:p>
        </p:txBody>
      </p:sp>
      <p:sp>
        <p:nvSpPr>
          <p:cNvPr id="9" name="Title 1"/>
          <p:cNvSpPr txBox="1">
            <a:spLocks/>
          </p:cNvSpPr>
          <p:nvPr/>
        </p:nvSpPr>
        <p:spPr>
          <a:xfrm>
            <a:off x="142875" y="95250"/>
            <a:ext cx="3223945" cy="1325563"/>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a:solidFill>
                  <a:srgbClr val="00B0F0"/>
                </a:solidFill>
                <a:cs typeface="Times New Roman"/>
              </a:rPr>
              <a:t>After the Fieldwork…</a:t>
            </a:r>
            <a:endParaRPr lang="en-US" dirty="0">
              <a:solidFill>
                <a:srgbClr val="00B0F0"/>
              </a:solidFill>
            </a:endParaRPr>
          </a:p>
        </p:txBody>
      </p:sp>
      <p:pic>
        <p:nvPicPr>
          <p:cNvPr id="46081" name="Picture 1"/>
          <p:cNvPicPr>
            <a:picLocks noGrp="1" noChangeAspect="1" noChangeArrowheads="1"/>
          </p:cNvPicPr>
          <p:nvPr>
            <p:ph sz="half" idx="1"/>
          </p:nvPr>
        </p:nvPicPr>
        <p:blipFill>
          <a:blip r:embed="rId3" cstate="screen"/>
          <a:srcRect/>
          <a:stretch>
            <a:fillRect/>
          </a:stretch>
        </p:blipFill>
        <p:spPr bwMode="auto">
          <a:xfrm>
            <a:off x="3113070" y="94526"/>
            <a:ext cx="6030930" cy="6704907"/>
          </a:xfrm>
          <a:prstGeom prst="rect">
            <a:avLst/>
          </a:prstGeom>
          <a:noFill/>
          <a:ln w="9525">
            <a:noFill/>
            <a:miter lim="800000"/>
            <a:headEnd/>
            <a:tailEnd/>
          </a:ln>
        </p:spPr>
      </p:pic>
      <p:sp>
        <p:nvSpPr>
          <p:cNvPr id="5" name="Title 1"/>
          <p:cNvSpPr txBox="1">
            <a:spLocks/>
          </p:cNvSpPr>
          <p:nvPr/>
        </p:nvSpPr>
        <p:spPr>
          <a:xfrm>
            <a:off x="123290" y="5137079"/>
            <a:ext cx="2948683" cy="1720921"/>
          </a:xfrm>
          <a:prstGeom prst="rect">
            <a:avLst/>
          </a:prstGeom>
          <a:noFill/>
        </p:spPr>
        <p:txBody>
          <a:bodyPr vert="horz" lIns="91440" tIns="45720" rIns="91440" bIns="45720" rtlCol="0" anchor="ctr">
            <a:normAutofit fontScale="55000" lnSpcReduction="20000"/>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lnSpc>
                <a:spcPct val="120000"/>
              </a:lnSpc>
            </a:pPr>
            <a:r>
              <a:rPr lang="en-US" sz="5100" i="1" u="sng" dirty="0">
                <a:solidFill>
                  <a:srgbClr val="FF0000"/>
                </a:solidFill>
                <a:cs typeface="Times New Roman"/>
              </a:rPr>
              <a:t>42 Ranked Sites</a:t>
            </a:r>
            <a:r>
              <a:rPr lang="en-US" sz="5100" i="1" dirty="0">
                <a:solidFill>
                  <a:srgbClr val="FF0000"/>
                </a:solidFill>
                <a:cs typeface="Times New Roman"/>
              </a:rPr>
              <a:t> </a:t>
            </a:r>
            <a:r>
              <a:rPr lang="en-US" i="1" dirty="0">
                <a:solidFill>
                  <a:schemeClr val="tx1"/>
                </a:solidFill>
                <a:cs typeface="Times New Roman"/>
              </a:rPr>
              <a:t>and many more unranked project suggestions!</a:t>
            </a:r>
            <a:endParaRPr lang="en-US" i="1" dirty="0">
              <a:solidFill>
                <a:schemeClr val="tx1"/>
              </a:solidFill>
            </a:endParaRPr>
          </a:p>
        </p:txBody>
      </p:sp>
    </p:spTree>
    <p:extLst>
      <p:ext uri="{BB962C8B-B14F-4D97-AF65-F5344CB8AC3E}">
        <p14:creationId xmlns:p14="http://schemas.microsoft.com/office/powerpoint/2010/main" val="2949620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80074" y="180753"/>
            <a:ext cx="3583173" cy="1424763"/>
          </a:xfrm>
        </p:spPr>
        <p:txBody>
          <a:bodyPr>
            <a:normAutofit/>
          </a:bodyPr>
          <a:lstStyle/>
          <a:p>
            <a:pPr algn="ctr"/>
            <a:r>
              <a:rPr lang="en-US" dirty="0">
                <a:solidFill>
                  <a:srgbClr val="00B0F0"/>
                </a:solidFill>
              </a:rPr>
              <a:t>Prioritization of Sites</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007" y="-6074"/>
            <a:ext cx="5245789" cy="6864074"/>
          </a:xfrm>
          <a:prstGeom prst="rect">
            <a:avLst/>
          </a:prstGeom>
        </p:spPr>
      </p:pic>
      <p:sp>
        <p:nvSpPr>
          <p:cNvPr id="18" name="Content Placeholder 17"/>
          <p:cNvSpPr>
            <a:spLocks noGrp="1"/>
          </p:cNvSpPr>
          <p:nvPr>
            <p:ph sz="half" idx="2"/>
          </p:nvPr>
        </p:nvSpPr>
        <p:spPr>
          <a:xfrm>
            <a:off x="5322316" y="1609725"/>
            <a:ext cx="3821683" cy="4953875"/>
          </a:xfrm>
        </p:spPr>
        <p:txBody>
          <a:bodyPr vert="horz" lIns="91440" tIns="45720" rIns="91440" bIns="45720" rtlCol="0" anchor="t">
            <a:normAutofit/>
          </a:bodyPr>
          <a:lstStyle/>
          <a:p>
            <a:r>
              <a:rPr lang="en-US" b="1" dirty="0">
                <a:cs typeface="Arial"/>
              </a:rPr>
              <a:t>Pollution Removals</a:t>
            </a:r>
            <a:endParaRPr lang="en-US" b="1" dirty="0"/>
          </a:p>
          <a:p>
            <a:r>
              <a:rPr lang="en-US" b="1" dirty="0">
                <a:solidFill>
                  <a:srgbClr val="EDEDED"/>
                </a:solidFill>
                <a:cs typeface="Arial"/>
              </a:rPr>
              <a:t>Cost</a:t>
            </a:r>
          </a:p>
          <a:p>
            <a:r>
              <a:rPr lang="en-US" b="1" dirty="0">
                <a:solidFill>
                  <a:srgbClr val="EDEDED"/>
                </a:solidFill>
                <a:cs typeface="Arial"/>
              </a:rPr>
              <a:t>Ease of Implementation</a:t>
            </a:r>
          </a:p>
          <a:p>
            <a:r>
              <a:rPr lang="en-US" b="1" dirty="0">
                <a:cs typeface="Arial"/>
              </a:rPr>
              <a:t>Additional Benefits:</a:t>
            </a:r>
          </a:p>
          <a:p>
            <a:pPr lvl="1"/>
            <a:r>
              <a:rPr lang="en-US" u="sng" dirty="0">
                <a:cs typeface="Arial"/>
              </a:rPr>
              <a:t>Public Education</a:t>
            </a:r>
          </a:p>
          <a:p>
            <a:pPr lvl="1"/>
            <a:r>
              <a:rPr lang="en-US" u="sng" dirty="0">
                <a:cs typeface="Arial"/>
              </a:rPr>
              <a:t>Direct benefits</a:t>
            </a:r>
            <a:r>
              <a:rPr lang="en-US" dirty="0"/>
              <a:t> to the key resources? (shellfish beds, beaches, fish, etc.)</a:t>
            </a:r>
          </a:p>
        </p:txBody>
      </p:sp>
      <p:sp>
        <p:nvSpPr>
          <p:cNvPr id="19" name="TextBox 18"/>
          <p:cNvSpPr txBox="1"/>
          <p:nvPr/>
        </p:nvSpPr>
        <p:spPr>
          <a:xfrm>
            <a:off x="-568036" y="6557712"/>
            <a:ext cx="3943927" cy="307777"/>
          </a:xfrm>
          <a:prstGeom prst="rect">
            <a:avLst/>
          </a:prstGeom>
          <a:noFill/>
        </p:spPr>
        <p:txBody>
          <a:bodyPr wrap="square" rtlCol="0">
            <a:spAutoFit/>
          </a:bodyPr>
          <a:lstStyle/>
          <a:p>
            <a:pPr algn="r"/>
            <a:r>
              <a:rPr lang="en-US" sz="1400">
                <a:latin typeface="Times New Roman" panose="02020603050405020304" pitchFamily="18" charset="0"/>
                <a:cs typeface="Times New Roman" panose="02020603050405020304" pitchFamily="18" charset="0"/>
              </a:rPr>
              <a:t>Credit: Three Bays Preservation, Inc.</a:t>
            </a:r>
          </a:p>
        </p:txBody>
      </p:sp>
    </p:spTree>
    <p:extLst>
      <p:ext uri="{BB962C8B-B14F-4D97-AF65-F5344CB8AC3E}">
        <p14:creationId xmlns:p14="http://schemas.microsoft.com/office/powerpoint/2010/main" val="423439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54" y="0"/>
            <a:ext cx="7886700" cy="1325563"/>
          </a:xfrm>
        </p:spPr>
        <p:txBody>
          <a:bodyPr>
            <a:normAutofit/>
          </a:bodyPr>
          <a:lstStyle/>
          <a:p>
            <a:r>
              <a:rPr lang="en-US" dirty="0">
                <a:solidFill>
                  <a:srgbClr val="00B0F0"/>
                </a:solidFill>
              </a:rPr>
              <a:t>Priority Sites</a:t>
            </a:r>
          </a:p>
        </p:txBody>
      </p:sp>
      <p:sp>
        <p:nvSpPr>
          <p:cNvPr id="4" name="Content Placeholder 3"/>
          <p:cNvSpPr>
            <a:spLocks noGrp="1"/>
          </p:cNvSpPr>
          <p:nvPr>
            <p:ph sz="half" idx="2"/>
          </p:nvPr>
        </p:nvSpPr>
        <p:spPr>
          <a:xfrm>
            <a:off x="359596" y="1253447"/>
            <a:ext cx="8424808" cy="4715837"/>
          </a:xfrm>
        </p:spPr>
        <p:txBody>
          <a:bodyPr numCol="2">
            <a:normAutofit/>
          </a:bodyPr>
          <a:lstStyle/>
          <a:p>
            <a:pPr>
              <a:lnSpc>
                <a:spcPct val="100000"/>
              </a:lnSpc>
              <a:spcAft>
                <a:spcPts val="600"/>
              </a:spcAft>
              <a:buNone/>
            </a:pPr>
            <a:r>
              <a:rPr lang="en-US" sz="2800" u="sng" dirty="0"/>
              <a:t>Cotuit:</a:t>
            </a:r>
          </a:p>
          <a:p>
            <a:pPr lvl="0">
              <a:lnSpc>
                <a:spcPct val="100000"/>
              </a:lnSpc>
              <a:spcAft>
                <a:spcPts val="600"/>
              </a:spcAft>
            </a:pPr>
            <a:r>
              <a:rPr lang="en-US" dirty="0"/>
              <a:t>Cotuit Center: Ropes Beach (CO 7/8/9)</a:t>
            </a:r>
          </a:p>
          <a:p>
            <a:pPr lvl="0">
              <a:lnSpc>
                <a:spcPct val="100000"/>
              </a:lnSpc>
              <a:spcAft>
                <a:spcPts val="600"/>
              </a:spcAft>
            </a:pPr>
            <a:r>
              <a:rPr lang="en-US" dirty="0"/>
              <a:t>Little River: LR1-2</a:t>
            </a:r>
          </a:p>
          <a:p>
            <a:pPr lvl="0">
              <a:lnSpc>
                <a:spcPct val="100000"/>
              </a:lnSpc>
              <a:spcAft>
                <a:spcPts val="600"/>
              </a:spcAft>
            </a:pPr>
            <a:r>
              <a:rPr lang="en-US" dirty="0"/>
              <a:t>Cordwood Landing: CW-2</a:t>
            </a:r>
          </a:p>
          <a:p>
            <a:pPr>
              <a:lnSpc>
                <a:spcPct val="100000"/>
              </a:lnSpc>
              <a:spcAft>
                <a:spcPts val="600"/>
              </a:spcAft>
              <a:buNone/>
            </a:pPr>
            <a:r>
              <a:rPr lang="en-US" sz="2800" u="sng" dirty="0" err="1"/>
              <a:t>Marstons</a:t>
            </a:r>
            <a:r>
              <a:rPr lang="en-US" sz="2800" u="sng" dirty="0"/>
              <a:t> Mills:</a:t>
            </a:r>
          </a:p>
          <a:p>
            <a:pPr lvl="0">
              <a:lnSpc>
                <a:spcPct val="100000"/>
              </a:lnSpc>
              <a:spcAft>
                <a:spcPts val="600"/>
              </a:spcAft>
            </a:pPr>
            <a:r>
              <a:rPr lang="en-US" dirty="0"/>
              <a:t>Prince Cove: PC-1</a:t>
            </a:r>
          </a:p>
          <a:p>
            <a:pPr lvl="0">
              <a:lnSpc>
                <a:spcPct val="100000"/>
              </a:lnSpc>
              <a:spcAft>
                <a:spcPts val="600"/>
              </a:spcAft>
            </a:pPr>
            <a:r>
              <a:rPr lang="en-US" dirty="0"/>
              <a:t>Warren’s Cove: WC1-1a/b</a:t>
            </a:r>
          </a:p>
          <a:p>
            <a:pPr>
              <a:lnSpc>
                <a:spcPct val="100000"/>
              </a:lnSpc>
              <a:spcAft>
                <a:spcPts val="600"/>
              </a:spcAft>
              <a:buNone/>
            </a:pPr>
            <a:r>
              <a:rPr lang="en-US" sz="2800" u="sng" dirty="0"/>
              <a:t>Osterville:</a:t>
            </a:r>
          </a:p>
          <a:p>
            <a:pPr lvl="0">
              <a:lnSpc>
                <a:spcPct val="100000"/>
              </a:lnSpc>
              <a:spcAft>
                <a:spcPts val="600"/>
              </a:spcAft>
            </a:pPr>
            <a:r>
              <a:rPr lang="en-US" dirty="0"/>
              <a:t>Osterville Center: OS2-6</a:t>
            </a:r>
          </a:p>
          <a:p>
            <a:pPr lvl="0">
              <a:lnSpc>
                <a:spcPct val="100000"/>
              </a:lnSpc>
              <a:spcAft>
                <a:spcPts val="600"/>
              </a:spcAft>
            </a:pPr>
            <a:r>
              <a:rPr lang="en-US" dirty="0"/>
              <a:t>Eel River: ER-1</a:t>
            </a:r>
          </a:p>
          <a:p>
            <a:pPr>
              <a:lnSpc>
                <a:spcPct val="100000"/>
              </a:lnSpc>
              <a:spcAft>
                <a:spcPts val="600"/>
              </a:spcAft>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551" y="1"/>
            <a:ext cx="7886700" cy="893852"/>
          </a:xfrm>
        </p:spPr>
        <p:txBody>
          <a:bodyPr/>
          <a:lstStyle/>
          <a:p>
            <a:r>
              <a:rPr lang="en-US" dirty="0"/>
              <a:t>Cotuit Sites:</a:t>
            </a:r>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8" name="Picture 1"/>
          <p:cNvPicPr>
            <a:picLocks noGrp="1" noChangeAspect="1" noChangeArrowheads="1"/>
          </p:cNvPicPr>
          <p:nvPr>
            <p:ph sz="half" idx="2"/>
          </p:nvPr>
        </p:nvPicPr>
        <p:blipFill>
          <a:blip r:embed="rId2" cstate="screen"/>
          <a:srcRect/>
          <a:stretch>
            <a:fillRect/>
          </a:stretch>
        </p:blipFill>
        <p:spPr bwMode="auto">
          <a:xfrm>
            <a:off x="3750068" y="-55351"/>
            <a:ext cx="4674742" cy="6913351"/>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97464" cy="1325563"/>
          </a:xfrm>
        </p:spPr>
        <p:txBody>
          <a:bodyPr/>
          <a:lstStyle/>
          <a:p>
            <a:r>
              <a:rPr lang="en-US" dirty="0"/>
              <a:t>CO-7B:  Ropes Beach</a:t>
            </a:r>
          </a:p>
        </p:txBody>
      </p:sp>
      <p:sp>
        <p:nvSpPr>
          <p:cNvPr id="5" name="Text Placeholder 4"/>
          <p:cNvSpPr>
            <a:spLocks noGrp="1"/>
          </p:cNvSpPr>
          <p:nvPr>
            <p:ph type="body" sz="quarter" idx="3"/>
          </p:nvPr>
        </p:nvSpPr>
        <p:spPr/>
        <p:txBody>
          <a:bodyPr/>
          <a:lstStyle/>
          <a:p>
            <a:endParaRPr lang="en-US"/>
          </a:p>
        </p:txBody>
      </p:sp>
      <p:pic>
        <p:nvPicPr>
          <p:cNvPr id="16387" name="Picture 3"/>
          <p:cNvPicPr>
            <a:picLocks noGrp="1" noChangeAspect="1" noChangeArrowheads="1"/>
          </p:cNvPicPr>
          <p:nvPr>
            <p:ph sz="quarter" idx="4"/>
          </p:nvPr>
        </p:nvPicPr>
        <p:blipFill>
          <a:blip r:embed="rId2" cstate="screen"/>
          <a:srcRect/>
          <a:stretch>
            <a:fillRect/>
          </a:stretch>
        </p:blipFill>
        <p:spPr bwMode="auto">
          <a:xfrm>
            <a:off x="4685272" y="142019"/>
            <a:ext cx="4239455" cy="5652606"/>
          </a:xfrm>
          <a:prstGeom prst="rect">
            <a:avLst/>
          </a:prstGeom>
          <a:noFill/>
          <a:ln w="9525">
            <a:noFill/>
            <a:miter lim="800000"/>
            <a:headEnd/>
            <a:tailEnd/>
          </a:ln>
        </p:spPr>
      </p:pic>
      <p:pic>
        <p:nvPicPr>
          <p:cNvPr id="16386" name="Picture 2"/>
          <p:cNvPicPr>
            <a:picLocks noGrp="1" noChangeAspect="1" noChangeArrowheads="1"/>
          </p:cNvPicPr>
          <p:nvPr>
            <p:ph sz="half" idx="2"/>
          </p:nvPr>
        </p:nvPicPr>
        <p:blipFill>
          <a:blip r:embed="rId3" cstate="screen"/>
          <a:srcRect/>
          <a:stretch>
            <a:fillRect/>
          </a:stretch>
        </p:blipFill>
        <p:spPr bwMode="auto">
          <a:xfrm>
            <a:off x="-1" y="2650210"/>
            <a:ext cx="5610385" cy="4207789"/>
          </a:xfrm>
          <a:prstGeom prst="rect">
            <a:avLst/>
          </a:prstGeom>
          <a:noFill/>
          <a:ln w="9525">
            <a:noFill/>
            <a:miter lim="800000"/>
            <a:headEnd/>
            <a:tailEnd/>
          </a:ln>
        </p:spPr>
      </p:pic>
      <p:sp>
        <p:nvSpPr>
          <p:cNvPr id="7" name="Freeform 6"/>
          <p:cNvSpPr/>
          <p:nvPr/>
        </p:nvSpPr>
        <p:spPr>
          <a:xfrm>
            <a:off x="6323308" y="1828800"/>
            <a:ext cx="2603716" cy="3983064"/>
          </a:xfrm>
          <a:custGeom>
            <a:avLst/>
            <a:gdLst>
              <a:gd name="connsiteX0" fmla="*/ 821411 w 2603716"/>
              <a:gd name="connsiteY0" fmla="*/ 30997 h 3983064"/>
              <a:gd name="connsiteX1" fmla="*/ 449451 w 2603716"/>
              <a:gd name="connsiteY1" fmla="*/ 0 h 3983064"/>
              <a:gd name="connsiteX2" fmla="*/ 77492 w 2603716"/>
              <a:gd name="connsiteY2" fmla="*/ 495946 h 3983064"/>
              <a:gd name="connsiteX3" fmla="*/ 0 w 2603716"/>
              <a:gd name="connsiteY3" fmla="*/ 1115878 h 3983064"/>
              <a:gd name="connsiteX4" fmla="*/ 557939 w 2603716"/>
              <a:gd name="connsiteY4" fmla="*/ 3192651 h 3983064"/>
              <a:gd name="connsiteX5" fmla="*/ 604434 w 2603716"/>
              <a:gd name="connsiteY5" fmla="*/ 3983064 h 3983064"/>
              <a:gd name="connsiteX6" fmla="*/ 2572719 w 2603716"/>
              <a:gd name="connsiteY6" fmla="*/ 3952068 h 3983064"/>
              <a:gd name="connsiteX7" fmla="*/ 2603716 w 2603716"/>
              <a:gd name="connsiteY7" fmla="*/ 3533614 h 3983064"/>
              <a:gd name="connsiteX8" fmla="*/ 573438 w 2603716"/>
              <a:gd name="connsiteY8" fmla="*/ 759417 h 3983064"/>
              <a:gd name="connsiteX9" fmla="*/ 604434 w 2603716"/>
              <a:gd name="connsiteY9" fmla="*/ 542441 h 3983064"/>
              <a:gd name="connsiteX10" fmla="*/ 821411 w 2603716"/>
              <a:gd name="connsiteY10" fmla="*/ 30997 h 39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3716" h="3983064">
                <a:moveTo>
                  <a:pt x="821411" y="30997"/>
                </a:moveTo>
                <a:lnTo>
                  <a:pt x="449451" y="0"/>
                </a:lnTo>
                <a:lnTo>
                  <a:pt x="77492" y="495946"/>
                </a:lnTo>
                <a:lnTo>
                  <a:pt x="0" y="1115878"/>
                </a:lnTo>
                <a:lnTo>
                  <a:pt x="557939" y="3192651"/>
                </a:lnTo>
                <a:lnTo>
                  <a:pt x="604434" y="3983064"/>
                </a:lnTo>
                <a:lnTo>
                  <a:pt x="2572719" y="3952068"/>
                </a:lnTo>
                <a:lnTo>
                  <a:pt x="2603716" y="3533614"/>
                </a:lnTo>
                <a:lnTo>
                  <a:pt x="573438" y="759417"/>
                </a:lnTo>
                <a:lnTo>
                  <a:pt x="604434" y="542441"/>
                </a:lnTo>
                <a:lnTo>
                  <a:pt x="821411" y="30997"/>
                </a:lnTo>
                <a:close/>
              </a:path>
            </a:pathLst>
          </a:custGeom>
          <a:solidFill>
            <a:srgbClr val="00B050">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0" name="Freeform 9"/>
          <p:cNvSpPr/>
          <p:nvPr/>
        </p:nvSpPr>
        <p:spPr>
          <a:xfrm>
            <a:off x="2619911" y="3935002"/>
            <a:ext cx="1212351" cy="2702103"/>
          </a:xfrm>
          <a:custGeom>
            <a:avLst/>
            <a:gdLst>
              <a:gd name="connsiteX0" fmla="*/ 513708 w 513708"/>
              <a:gd name="connsiteY0" fmla="*/ 2363056 h 2363056"/>
              <a:gd name="connsiteX1" fmla="*/ 102741 w 513708"/>
              <a:gd name="connsiteY1" fmla="*/ 1212351 h 2363056"/>
              <a:gd name="connsiteX2" fmla="*/ 0 w 513708"/>
              <a:gd name="connsiteY2" fmla="*/ 390418 h 2363056"/>
              <a:gd name="connsiteX3" fmla="*/ 215757 w 513708"/>
              <a:gd name="connsiteY3" fmla="*/ 71919 h 2363056"/>
              <a:gd name="connsiteX4" fmla="*/ 143838 w 513708"/>
              <a:gd name="connsiteY4" fmla="*/ 0 h 2363056"/>
              <a:gd name="connsiteX0" fmla="*/ 431515 w 431515"/>
              <a:gd name="connsiteY0" fmla="*/ 2363056 h 2363056"/>
              <a:gd name="connsiteX1" fmla="*/ 20548 w 431515"/>
              <a:gd name="connsiteY1" fmla="*/ 1212351 h 2363056"/>
              <a:gd name="connsiteX2" fmla="*/ 0 w 431515"/>
              <a:gd name="connsiteY2" fmla="*/ 400693 h 2363056"/>
              <a:gd name="connsiteX3" fmla="*/ 133564 w 431515"/>
              <a:gd name="connsiteY3" fmla="*/ 71919 h 2363056"/>
              <a:gd name="connsiteX4" fmla="*/ 61645 w 431515"/>
              <a:gd name="connsiteY4" fmla="*/ 0 h 2363056"/>
              <a:gd name="connsiteX0" fmla="*/ 431515 w 431515"/>
              <a:gd name="connsiteY0" fmla="*/ 2363056 h 2363056"/>
              <a:gd name="connsiteX1" fmla="*/ 359595 w 431515"/>
              <a:gd name="connsiteY1" fmla="*/ 1294545 h 2363056"/>
              <a:gd name="connsiteX2" fmla="*/ 0 w 431515"/>
              <a:gd name="connsiteY2" fmla="*/ 400693 h 2363056"/>
              <a:gd name="connsiteX3" fmla="*/ 133564 w 431515"/>
              <a:gd name="connsiteY3" fmla="*/ 71919 h 2363056"/>
              <a:gd name="connsiteX4" fmla="*/ 61645 w 431515"/>
              <a:gd name="connsiteY4" fmla="*/ 0 h 2363056"/>
              <a:gd name="connsiteX0" fmla="*/ 1273996 w 1273996"/>
              <a:gd name="connsiteY0" fmla="*/ 2702103 h 2702103"/>
              <a:gd name="connsiteX1" fmla="*/ 359595 w 1273996"/>
              <a:gd name="connsiteY1" fmla="*/ 1294545 h 2702103"/>
              <a:gd name="connsiteX2" fmla="*/ 0 w 1273996"/>
              <a:gd name="connsiteY2" fmla="*/ 400693 h 2702103"/>
              <a:gd name="connsiteX3" fmla="*/ 133564 w 1273996"/>
              <a:gd name="connsiteY3" fmla="*/ 71919 h 2702103"/>
              <a:gd name="connsiteX4" fmla="*/ 61645 w 1273996"/>
              <a:gd name="connsiteY4" fmla="*/ 0 h 2702103"/>
              <a:gd name="connsiteX0" fmla="*/ 1212351 w 1212351"/>
              <a:gd name="connsiteY0" fmla="*/ 2702103 h 2702103"/>
              <a:gd name="connsiteX1" fmla="*/ 297950 w 1212351"/>
              <a:gd name="connsiteY1" fmla="*/ 1294545 h 2702103"/>
              <a:gd name="connsiteX2" fmla="*/ 10274 w 1212351"/>
              <a:gd name="connsiteY2" fmla="*/ 575354 h 2702103"/>
              <a:gd name="connsiteX3" fmla="*/ 71919 w 1212351"/>
              <a:gd name="connsiteY3" fmla="*/ 71919 h 2702103"/>
              <a:gd name="connsiteX4" fmla="*/ 0 w 1212351"/>
              <a:gd name="connsiteY4" fmla="*/ 0 h 270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351" h="2702103">
                <a:moveTo>
                  <a:pt x="1212351" y="2702103"/>
                </a:moveTo>
                <a:lnTo>
                  <a:pt x="297950" y="1294545"/>
                </a:lnTo>
                <a:lnTo>
                  <a:pt x="10274" y="575354"/>
                </a:lnTo>
                <a:lnTo>
                  <a:pt x="71919" y="71919"/>
                </a:lnTo>
                <a:lnTo>
                  <a:pt x="0" y="0"/>
                </a:lnTo>
              </a:path>
            </a:pathLst>
          </a:cu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0" y="3929865"/>
            <a:ext cx="594188" cy="703779"/>
          </a:xfrm>
          <a:custGeom>
            <a:avLst/>
            <a:gdLst>
              <a:gd name="connsiteX0" fmla="*/ 513708 w 513708"/>
              <a:gd name="connsiteY0" fmla="*/ 2363056 h 2363056"/>
              <a:gd name="connsiteX1" fmla="*/ 102741 w 513708"/>
              <a:gd name="connsiteY1" fmla="*/ 1212351 h 2363056"/>
              <a:gd name="connsiteX2" fmla="*/ 0 w 513708"/>
              <a:gd name="connsiteY2" fmla="*/ 390418 h 2363056"/>
              <a:gd name="connsiteX3" fmla="*/ 215757 w 513708"/>
              <a:gd name="connsiteY3" fmla="*/ 71919 h 2363056"/>
              <a:gd name="connsiteX4" fmla="*/ 143838 w 513708"/>
              <a:gd name="connsiteY4" fmla="*/ 0 h 2363056"/>
              <a:gd name="connsiteX0" fmla="*/ 431515 w 431515"/>
              <a:gd name="connsiteY0" fmla="*/ 2363056 h 2363056"/>
              <a:gd name="connsiteX1" fmla="*/ 20548 w 431515"/>
              <a:gd name="connsiteY1" fmla="*/ 1212351 h 2363056"/>
              <a:gd name="connsiteX2" fmla="*/ 0 w 431515"/>
              <a:gd name="connsiteY2" fmla="*/ 400693 h 2363056"/>
              <a:gd name="connsiteX3" fmla="*/ 133564 w 431515"/>
              <a:gd name="connsiteY3" fmla="*/ 71919 h 2363056"/>
              <a:gd name="connsiteX4" fmla="*/ 61645 w 431515"/>
              <a:gd name="connsiteY4" fmla="*/ 0 h 2363056"/>
              <a:gd name="connsiteX0" fmla="*/ 431515 w 431515"/>
              <a:gd name="connsiteY0" fmla="*/ 2363056 h 2363056"/>
              <a:gd name="connsiteX1" fmla="*/ 359595 w 431515"/>
              <a:gd name="connsiteY1" fmla="*/ 1294545 h 2363056"/>
              <a:gd name="connsiteX2" fmla="*/ 0 w 431515"/>
              <a:gd name="connsiteY2" fmla="*/ 400693 h 2363056"/>
              <a:gd name="connsiteX3" fmla="*/ 133564 w 431515"/>
              <a:gd name="connsiteY3" fmla="*/ 71919 h 2363056"/>
              <a:gd name="connsiteX4" fmla="*/ 61645 w 431515"/>
              <a:gd name="connsiteY4" fmla="*/ 0 h 2363056"/>
              <a:gd name="connsiteX0" fmla="*/ 1273996 w 1273996"/>
              <a:gd name="connsiteY0" fmla="*/ 2702103 h 2702103"/>
              <a:gd name="connsiteX1" fmla="*/ 359595 w 1273996"/>
              <a:gd name="connsiteY1" fmla="*/ 1294545 h 2702103"/>
              <a:gd name="connsiteX2" fmla="*/ 0 w 1273996"/>
              <a:gd name="connsiteY2" fmla="*/ 400693 h 2702103"/>
              <a:gd name="connsiteX3" fmla="*/ 133564 w 1273996"/>
              <a:gd name="connsiteY3" fmla="*/ 71919 h 2702103"/>
              <a:gd name="connsiteX4" fmla="*/ 61645 w 1273996"/>
              <a:gd name="connsiteY4" fmla="*/ 0 h 2702103"/>
              <a:gd name="connsiteX0" fmla="*/ 1212351 w 1212351"/>
              <a:gd name="connsiteY0" fmla="*/ 2702103 h 2702103"/>
              <a:gd name="connsiteX1" fmla="*/ 297950 w 1212351"/>
              <a:gd name="connsiteY1" fmla="*/ 1294545 h 2702103"/>
              <a:gd name="connsiteX2" fmla="*/ 10274 w 1212351"/>
              <a:gd name="connsiteY2" fmla="*/ 575354 h 2702103"/>
              <a:gd name="connsiteX3" fmla="*/ 71919 w 1212351"/>
              <a:gd name="connsiteY3" fmla="*/ 71919 h 2702103"/>
              <a:gd name="connsiteX4" fmla="*/ 0 w 1212351"/>
              <a:gd name="connsiteY4" fmla="*/ 0 h 2702103"/>
              <a:gd name="connsiteX0" fmla="*/ 1212351 w 1212351"/>
              <a:gd name="connsiteY0" fmla="*/ 2702103 h 2702103"/>
              <a:gd name="connsiteX1" fmla="*/ 10274 w 1212351"/>
              <a:gd name="connsiteY1" fmla="*/ 575354 h 2702103"/>
              <a:gd name="connsiteX2" fmla="*/ 71919 w 1212351"/>
              <a:gd name="connsiteY2" fmla="*/ 71919 h 2702103"/>
              <a:gd name="connsiteX3" fmla="*/ 0 w 1212351"/>
              <a:gd name="connsiteY3" fmla="*/ 0 h 2702103"/>
              <a:gd name="connsiteX0" fmla="*/ 1446945 w 1446945"/>
              <a:gd name="connsiteY0" fmla="*/ 2702103 h 2702103"/>
              <a:gd name="connsiteX1" fmla="*/ 0 w 1446945"/>
              <a:gd name="connsiteY1" fmla="*/ 369869 h 2702103"/>
              <a:gd name="connsiteX2" fmla="*/ 244868 w 1446945"/>
              <a:gd name="connsiteY2" fmla="*/ 575354 h 2702103"/>
              <a:gd name="connsiteX3" fmla="*/ 306513 w 1446945"/>
              <a:gd name="connsiteY3" fmla="*/ 71919 h 2702103"/>
              <a:gd name="connsiteX4" fmla="*/ 234594 w 1446945"/>
              <a:gd name="connsiteY4" fmla="*/ 0 h 2702103"/>
              <a:gd name="connsiteX0" fmla="*/ 1446945 w 1446945"/>
              <a:gd name="connsiteY0" fmla="*/ 2702103 h 2702103"/>
              <a:gd name="connsiteX1" fmla="*/ 400692 w 1446945"/>
              <a:gd name="connsiteY1" fmla="*/ 1695236 h 2702103"/>
              <a:gd name="connsiteX2" fmla="*/ 0 w 1446945"/>
              <a:gd name="connsiteY2" fmla="*/ 369869 h 2702103"/>
              <a:gd name="connsiteX3" fmla="*/ 244868 w 1446945"/>
              <a:gd name="connsiteY3" fmla="*/ 575354 h 2702103"/>
              <a:gd name="connsiteX4" fmla="*/ 306513 w 1446945"/>
              <a:gd name="connsiteY4" fmla="*/ 71919 h 2702103"/>
              <a:gd name="connsiteX5" fmla="*/ 234594 w 1446945"/>
              <a:gd name="connsiteY5" fmla="*/ 0 h 2702103"/>
              <a:gd name="connsiteX0" fmla="*/ 1313381 w 1313381"/>
              <a:gd name="connsiteY0" fmla="*/ 1772292 h 1772292"/>
              <a:gd name="connsiteX1" fmla="*/ 400692 w 1313381"/>
              <a:gd name="connsiteY1" fmla="*/ 1695236 h 1772292"/>
              <a:gd name="connsiteX2" fmla="*/ 0 w 1313381"/>
              <a:gd name="connsiteY2" fmla="*/ 369869 h 1772292"/>
              <a:gd name="connsiteX3" fmla="*/ 244868 w 1313381"/>
              <a:gd name="connsiteY3" fmla="*/ 575354 h 1772292"/>
              <a:gd name="connsiteX4" fmla="*/ 306513 w 1313381"/>
              <a:gd name="connsiteY4" fmla="*/ 71919 h 1772292"/>
              <a:gd name="connsiteX5" fmla="*/ 234594 w 1313381"/>
              <a:gd name="connsiteY5" fmla="*/ 0 h 1772292"/>
              <a:gd name="connsiteX0" fmla="*/ 1313381 w 1313381"/>
              <a:gd name="connsiteY0" fmla="*/ 1772292 h 1772292"/>
              <a:gd name="connsiteX1" fmla="*/ 400692 w 1313381"/>
              <a:gd name="connsiteY1" fmla="*/ 1695236 h 1772292"/>
              <a:gd name="connsiteX2" fmla="*/ 0 w 1313381"/>
              <a:gd name="connsiteY2" fmla="*/ 369869 h 1772292"/>
              <a:gd name="connsiteX3" fmla="*/ 244868 w 1313381"/>
              <a:gd name="connsiteY3" fmla="*/ 575354 h 1772292"/>
              <a:gd name="connsiteX4" fmla="*/ 306513 w 1313381"/>
              <a:gd name="connsiteY4" fmla="*/ 71919 h 1772292"/>
              <a:gd name="connsiteX5" fmla="*/ 234594 w 1313381"/>
              <a:gd name="connsiteY5" fmla="*/ 0 h 1772292"/>
              <a:gd name="connsiteX0" fmla="*/ 1313381 w 1315092"/>
              <a:gd name="connsiteY0" fmla="*/ 1772292 h 1772292"/>
              <a:gd name="connsiteX1" fmla="*/ 1315092 w 1315092"/>
              <a:gd name="connsiteY1" fmla="*/ 1762018 h 1772292"/>
              <a:gd name="connsiteX2" fmla="*/ 400692 w 1315092"/>
              <a:gd name="connsiteY2" fmla="*/ 1695236 h 1772292"/>
              <a:gd name="connsiteX3" fmla="*/ 0 w 1315092"/>
              <a:gd name="connsiteY3" fmla="*/ 369869 h 1772292"/>
              <a:gd name="connsiteX4" fmla="*/ 244868 w 1315092"/>
              <a:gd name="connsiteY4" fmla="*/ 575354 h 1772292"/>
              <a:gd name="connsiteX5" fmla="*/ 306513 w 1315092"/>
              <a:gd name="connsiteY5" fmla="*/ 71919 h 1772292"/>
              <a:gd name="connsiteX6" fmla="*/ 234594 w 1315092"/>
              <a:gd name="connsiteY6" fmla="*/ 0 h 1772292"/>
              <a:gd name="connsiteX0" fmla="*/ 1313381 w 1315092"/>
              <a:gd name="connsiteY0" fmla="*/ 1772292 h 1772292"/>
              <a:gd name="connsiteX1" fmla="*/ 1315092 w 1315092"/>
              <a:gd name="connsiteY1" fmla="*/ 1762018 h 1772292"/>
              <a:gd name="connsiteX2" fmla="*/ 400692 w 1315092"/>
              <a:gd name="connsiteY2" fmla="*/ 1695236 h 1772292"/>
              <a:gd name="connsiteX3" fmla="*/ 0 w 1315092"/>
              <a:gd name="connsiteY3" fmla="*/ 369869 h 1772292"/>
              <a:gd name="connsiteX4" fmla="*/ 244868 w 1315092"/>
              <a:gd name="connsiteY4" fmla="*/ 575354 h 1772292"/>
              <a:gd name="connsiteX5" fmla="*/ 306513 w 1315092"/>
              <a:gd name="connsiteY5" fmla="*/ 71919 h 1772292"/>
              <a:gd name="connsiteX6" fmla="*/ 234594 w 1315092"/>
              <a:gd name="connsiteY6" fmla="*/ 0 h 1772292"/>
              <a:gd name="connsiteX0" fmla="*/ 1313381 w 1315092"/>
              <a:gd name="connsiteY0" fmla="*/ 1772292 h 1772292"/>
              <a:gd name="connsiteX1" fmla="*/ 1315092 w 1315092"/>
              <a:gd name="connsiteY1" fmla="*/ 1762018 h 1772292"/>
              <a:gd name="connsiteX2" fmla="*/ 400692 w 1315092"/>
              <a:gd name="connsiteY2" fmla="*/ 1695236 h 1772292"/>
              <a:gd name="connsiteX3" fmla="*/ 0 w 1315092"/>
              <a:gd name="connsiteY3" fmla="*/ 369869 h 1772292"/>
              <a:gd name="connsiteX4" fmla="*/ 244868 w 1315092"/>
              <a:gd name="connsiteY4" fmla="*/ 575354 h 1772292"/>
              <a:gd name="connsiteX5" fmla="*/ 306513 w 1315092"/>
              <a:gd name="connsiteY5" fmla="*/ 71919 h 1772292"/>
              <a:gd name="connsiteX6" fmla="*/ 234594 w 1315092"/>
              <a:gd name="connsiteY6" fmla="*/ 0 h 1772292"/>
              <a:gd name="connsiteX0" fmla="*/ 1313381 w 1315092"/>
              <a:gd name="connsiteY0" fmla="*/ 1772292 h 1772292"/>
              <a:gd name="connsiteX1" fmla="*/ 1315092 w 1315092"/>
              <a:gd name="connsiteY1" fmla="*/ 1762018 h 1772292"/>
              <a:gd name="connsiteX2" fmla="*/ 400692 w 1315092"/>
              <a:gd name="connsiteY2" fmla="*/ 1695236 h 1772292"/>
              <a:gd name="connsiteX3" fmla="*/ 0 w 1315092"/>
              <a:gd name="connsiteY3" fmla="*/ 369869 h 1772292"/>
              <a:gd name="connsiteX4" fmla="*/ 244868 w 1315092"/>
              <a:gd name="connsiteY4" fmla="*/ 575354 h 1772292"/>
              <a:gd name="connsiteX5" fmla="*/ 306513 w 1315092"/>
              <a:gd name="connsiteY5" fmla="*/ 71919 h 1772292"/>
              <a:gd name="connsiteX6" fmla="*/ 234594 w 1315092"/>
              <a:gd name="connsiteY6" fmla="*/ 0 h 1772292"/>
              <a:gd name="connsiteX0" fmla="*/ 1313381 w 1315092"/>
              <a:gd name="connsiteY0" fmla="*/ 1772292 h 1772292"/>
              <a:gd name="connsiteX1" fmla="*/ 1315092 w 1315092"/>
              <a:gd name="connsiteY1" fmla="*/ 1762018 h 1772292"/>
              <a:gd name="connsiteX2" fmla="*/ 0 w 1315092"/>
              <a:gd name="connsiteY2" fmla="*/ 369869 h 1772292"/>
              <a:gd name="connsiteX3" fmla="*/ 244868 w 1315092"/>
              <a:gd name="connsiteY3" fmla="*/ 575354 h 1772292"/>
              <a:gd name="connsiteX4" fmla="*/ 306513 w 1315092"/>
              <a:gd name="connsiteY4" fmla="*/ 71919 h 1772292"/>
              <a:gd name="connsiteX5" fmla="*/ 234594 w 1315092"/>
              <a:gd name="connsiteY5" fmla="*/ 0 h 1772292"/>
              <a:gd name="connsiteX0" fmla="*/ 1078787 w 1080498"/>
              <a:gd name="connsiteY0" fmla="*/ 1772292 h 1772292"/>
              <a:gd name="connsiteX1" fmla="*/ 1080498 w 1080498"/>
              <a:gd name="connsiteY1" fmla="*/ 1762018 h 1772292"/>
              <a:gd name="connsiteX2" fmla="*/ 10274 w 1080498"/>
              <a:gd name="connsiteY2" fmla="*/ 575354 h 1772292"/>
              <a:gd name="connsiteX3" fmla="*/ 71919 w 1080498"/>
              <a:gd name="connsiteY3" fmla="*/ 71919 h 1772292"/>
              <a:gd name="connsiteX4" fmla="*/ 0 w 1080498"/>
              <a:gd name="connsiteY4" fmla="*/ 0 h 1772292"/>
              <a:gd name="connsiteX0" fmla="*/ 1241462 w 1241462"/>
              <a:gd name="connsiteY0" fmla="*/ 1772292 h 1772292"/>
              <a:gd name="connsiteX1" fmla="*/ 0 w 1241462"/>
              <a:gd name="connsiteY1" fmla="*/ 744876 h 1772292"/>
              <a:gd name="connsiteX2" fmla="*/ 172949 w 1241462"/>
              <a:gd name="connsiteY2" fmla="*/ 575354 h 1772292"/>
              <a:gd name="connsiteX3" fmla="*/ 234594 w 1241462"/>
              <a:gd name="connsiteY3" fmla="*/ 71919 h 1772292"/>
              <a:gd name="connsiteX4" fmla="*/ 162675 w 1241462"/>
              <a:gd name="connsiteY4" fmla="*/ 0 h 1772292"/>
              <a:gd name="connsiteX0" fmla="*/ 1241462 w 1241462"/>
              <a:gd name="connsiteY0" fmla="*/ 1936678 h 1936678"/>
              <a:gd name="connsiteX1" fmla="*/ 0 w 1241462"/>
              <a:gd name="connsiteY1" fmla="*/ 909262 h 1936678"/>
              <a:gd name="connsiteX2" fmla="*/ 172949 w 1241462"/>
              <a:gd name="connsiteY2" fmla="*/ 739740 h 1936678"/>
              <a:gd name="connsiteX3" fmla="*/ 234594 w 1241462"/>
              <a:gd name="connsiteY3" fmla="*/ 236305 h 1936678"/>
              <a:gd name="connsiteX4" fmla="*/ 255142 w 1241462"/>
              <a:gd name="connsiteY4" fmla="*/ 0 h 1936678"/>
              <a:gd name="connsiteX0" fmla="*/ 1304819 w 1304819"/>
              <a:gd name="connsiteY0" fmla="*/ 1936678 h 1936678"/>
              <a:gd name="connsiteX1" fmla="*/ 63357 w 1304819"/>
              <a:gd name="connsiteY1" fmla="*/ 909262 h 1936678"/>
              <a:gd name="connsiteX2" fmla="*/ 236306 w 1304819"/>
              <a:gd name="connsiteY2" fmla="*/ 739740 h 1936678"/>
              <a:gd name="connsiteX3" fmla="*/ 0 w 1304819"/>
              <a:gd name="connsiteY3" fmla="*/ 61644 h 1936678"/>
              <a:gd name="connsiteX4" fmla="*/ 318499 w 1304819"/>
              <a:gd name="connsiteY4" fmla="*/ 0 h 1936678"/>
              <a:gd name="connsiteX0" fmla="*/ 1304819 w 1304819"/>
              <a:gd name="connsiteY0" fmla="*/ 1936678 h 1936678"/>
              <a:gd name="connsiteX1" fmla="*/ 63357 w 1304819"/>
              <a:gd name="connsiteY1" fmla="*/ 909262 h 1936678"/>
              <a:gd name="connsiteX2" fmla="*/ 482885 w 1304819"/>
              <a:gd name="connsiteY2" fmla="*/ 359597 h 1936678"/>
              <a:gd name="connsiteX3" fmla="*/ 0 w 1304819"/>
              <a:gd name="connsiteY3" fmla="*/ 61644 h 1936678"/>
              <a:gd name="connsiteX4" fmla="*/ 318499 w 1304819"/>
              <a:gd name="connsiteY4" fmla="*/ 0 h 1936678"/>
              <a:gd name="connsiteX0" fmla="*/ 1304819 w 1304819"/>
              <a:gd name="connsiteY0" fmla="*/ 1998323 h 1998323"/>
              <a:gd name="connsiteX1" fmla="*/ 63357 w 1304819"/>
              <a:gd name="connsiteY1" fmla="*/ 970907 h 1998323"/>
              <a:gd name="connsiteX2" fmla="*/ 482885 w 1304819"/>
              <a:gd name="connsiteY2" fmla="*/ 421242 h 1998323"/>
              <a:gd name="connsiteX3" fmla="*/ 0 w 1304819"/>
              <a:gd name="connsiteY3" fmla="*/ 123289 h 1998323"/>
              <a:gd name="connsiteX4" fmla="*/ 452063 w 1304819"/>
              <a:gd name="connsiteY4" fmla="*/ 0 h 1998323"/>
              <a:gd name="connsiteX0" fmla="*/ 1304819 w 1304819"/>
              <a:gd name="connsiteY0" fmla="*/ 1998323 h 1998323"/>
              <a:gd name="connsiteX1" fmla="*/ 104454 w 1304819"/>
              <a:gd name="connsiteY1" fmla="*/ 570215 h 1998323"/>
              <a:gd name="connsiteX2" fmla="*/ 482885 w 1304819"/>
              <a:gd name="connsiteY2" fmla="*/ 421242 h 1998323"/>
              <a:gd name="connsiteX3" fmla="*/ 0 w 1304819"/>
              <a:gd name="connsiteY3" fmla="*/ 123289 h 1998323"/>
              <a:gd name="connsiteX4" fmla="*/ 452063 w 1304819"/>
              <a:gd name="connsiteY4" fmla="*/ 0 h 1998323"/>
              <a:gd name="connsiteX0" fmla="*/ 1304819 w 1304819"/>
              <a:gd name="connsiteY0" fmla="*/ 1998323 h 1998323"/>
              <a:gd name="connsiteX1" fmla="*/ 104454 w 1304819"/>
              <a:gd name="connsiteY1" fmla="*/ 570215 h 1998323"/>
              <a:gd name="connsiteX2" fmla="*/ 369869 w 1304819"/>
              <a:gd name="connsiteY2" fmla="*/ 297952 h 1998323"/>
              <a:gd name="connsiteX3" fmla="*/ 0 w 1304819"/>
              <a:gd name="connsiteY3" fmla="*/ 123289 h 1998323"/>
              <a:gd name="connsiteX4" fmla="*/ 452063 w 1304819"/>
              <a:gd name="connsiteY4" fmla="*/ 0 h 1998323"/>
              <a:gd name="connsiteX0" fmla="*/ 0 w 594188"/>
              <a:gd name="connsiteY0" fmla="*/ 703779 h 703779"/>
              <a:gd name="connsiteX1" fmla="*/ 246579 w 594188"/>
              <a:gd name="connsiteY1" fmla="*/ 570215 h 703779"/>
              <a:gd name="connsiteX2" fmla="*/ 511994 w 594188"/>
              <a:gd name="connsiteY2" fmla="*/ 297952 h 703779"/>
              <a:gd name="connsiteX3" fmla="*/ 142125 w 594188"/>
              <a:gd name="connsiteY3" fmla="*/ 123289 h 703779"/>
              <a:gd name="connsiteX4" fmla="*/ 594188 w 594188"/>
              <a:gd name="connsiteY4" fmla="*/ 0 h 703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188" h="703779">
                <a:moveTo>
                  <a:pt x="0" y="703779"/>
                </a:moveTo>
                <a:lnTo>
                  <a:pt x="246579" y="570215"/>
                </a:lnTo>
                <a:lnTo>
                  <a:pt x="511994" y="297952"/>
                </a:lnTo>
                <a:lnTo>
                  <a:pt x="142125" y="123289"/>
                </a:lnTo>
                <a:lnTo>
                  <a:pt x="594188" y="0"/>
                </a:lnTo>
              </a:path>
            </a:pathLst>
          </a:cu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17410" name="Picture 2"/>
          <p:cNvPicPr>
            <a:picLocks noGrp="1" noChangeAspect="1" noChangeArrowheads="1"/>
          </p:cNvPicPr>
          <p:nvPr>
            <p:ph sz="half" idx="2"/>
          </p:nvPr>
        </p:nvPicPr>
        <p:blipFill>
          <a:blip r:embed="rId2" cstate="screen"/>
          <a:srcRect/>
          <a:stretch>
            <a:fillRect/>
          </a:stretch>
        </p:blipFill>
        <p:spPr bwMode="auto">
          <a:xfrm>
            <a:off x="305009" y="215275"/>
            <a:ext cx="6126091" cy="4594569"/>
          </a:xfrm>
          <a:prstGeom prst="rect">
            <a:avLst/>
          </a:prstGeom>
          <a:noFill/>
          <a:ln w="9525">
            <a:noFill/>
            <a:miter lim="800000"/>
            <a:headEnd/>
            <a:tailEnd/>
          </a:ln>
        </p:spPr>
      </p:pic>
      <p:pic>
        <p:nvPicPr>
          <p:cNvPr id="17411" name="Picture 3"/>
          <p:cNvPicPr>
            <a:picLocks noGrp="1" noChangeAspect="1" noChangeArrowheads="1"/>
          </p:cNvPicPr>
          <p:nvPr>
            <p:ph sz="quarter" idx="4"/>
          </p:nvPr>
        </p:nvPicPr>
        <p:blipFill>
          <a:blip r:embed="rId3" cstate="screen"/>
          <a:srcRect/>
          <a:stretch>
            <a:fillRect/>
          </a:stretch>
        </p:blipFill>
        <p:spPr bwMode="auto">
          <a:xfrm>
            <a:off x="5367337" y="1583115"/>
            <a:ext cx="3776663" cy="2832497"/>
          </a:xfrm>
          <a:prstGeom prst="rect">
            <a:avLst/>
          </a:prstGeom>
          <a:noFill/>
          <a:ln w="9525">
            <a:noFill/>
            <a:miter lim="800000"/>
            <a:headEnd/>
            <a:tailEnd/>
          </a:ln>
        </p:spPr>
      </p:pic>
      <p:pic>
        <p:nvPicPr>
          <p:cNvPr id="7" name="Picture 2"/>
          <p:cNvPicPr>
            <a:picLocks noChangeAspect="1" noChangeArrowheads="1"/>
          </p:cNvPicPr>
          <p:nvPr/>
        </p:nvPicPr>
        <p:blipFill>
          <a:blip r:embed="rId4" cstate="screen"/>
          <a:srcRect/>
          <a:stretch>
            <a:fillRect/>
          </a:stretch>
        </p:blipFill>
        <p:spPr bwMode="auto">
          <a:xfrm>
            <a:off x="3921071" y="4031456"/>
            <a:ext cx="3768725" cy="2826544"/>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Projects\2017\17006 APCC - Three Bays Watershed\Field Assessment\Sketches\CO_7B.JPG "/>
          <p:cNvPicPr>
            <a:picLocks noChangeAspect="1" noChangeArrowheads="1"/>
          </p:cNvPicPr>
          <p:nvPr/>
        </p:nvPicPr>
        <p:blipFill>
          <a:blip r:embed="rId2" cstate="screen"/>
          <a:srcRect/>
          <a:stretch>
            <a:fillRect/>
          </a:stretch>
        </p:blipFill>
        <p:spPr bwMode="auto">
          <a:xfrm>
            <a:off x="2712377" y="565078"/>
            <a:ext cx="6157001" cy="5167901"/>
          </a:xfrm>
          <a:prstGeom prst="rect">
            <a:avLst/>
          </a:prstGeom>
          <a:noFill/>
          <a:ln w="9525">
            <a:noFill/>
            <a:miter lim="800000"/>
            <a:headEnd/>
            <a:tailEnd/>
          </a:ln>
        </p:spPr>
      </p:pic>
      <p:sp>
        <p:nvSpPr>
          <p:cNvPr id="8" name="Text Placeholder 2"/>
          <p:cNvSpPr txBox="1">
            <a:spLocks/>
          </p:cNvSpPr>
          <p:nvPr/>
        </p:nvSpPr>
        <p:spPr>
          <a:xfrm>
            <a:off x="215756" y="489359"/>
            <a:ext cx="2404153" cy="5979073"/>
          </a:xfrm>
          <a:prstGeom prst="rect">
            <a:avLst/>
          </a:prstGeom>
        </p:spPr>
        <p:txBody>
          <a:bodyPr vert="horz" wrap="square" lIns="91440" tIns="45720" rIns="91440" bIns="45720" numCol="1" rtlCol="0" anchor="t" anchorCtr="0">
            <a:spAutoFit/>
          </a:bodyPr>
          <a:lstStyle/>
          <a:p>
            <a:pPr marL="171450" marR="0" lvl="0" indent="-171450" algn="l" defTabSz="685800" rtl="0" eaLnBrk="1" fontAlgn="auto" latinLnBrk="0" hangingPunct="1">
              <a:lnSpc>
                <a:spcPct val="90000"/>
              </a:lnSpc>
              <a:spcBef>
                <a:spcPts val="750"/>
              </a:spcBef>
              <a:spcAft>
                <a:spcPts val="0"/>
              </a:spcAft>
              <a:buClrTx/>
              <a:buSzTx/>
              <a:tabLst/>
              <a:defRPr/>
            </a:pPr>
            <a:r>
              <a:rPr kumimoji="0" lang="en-US" sz="2800" b="0" i="0" u="sng"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Concept:</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Pavement Reduction</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Gravel Wetland</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Keep Parking but Move Back</a:t>
            </a:r>
          </a:p>
          <a:p>
            <a:pPr marL="339725" indent="-339725" defTabSz="685800">
              <a:lnSpc>
                <a:spcPct val="90000"/>
              </a:lnSpc>
              <a:spcBef>
                <a:spcPts val="750"/>
              </a:spcBef>
              <a:buFont typeface="Arial" panose="020B0604020202020204" pitchFamily="34" charset="0"/>
              <a:buChar char="•"/>
              <a:defRP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Public Education:  Incorporate Site into Cotuit Stormwater Walking Tour</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291001"/>
            <a:ext cx="9144000" cy="5143500"/>
          </a:xfrm>
          <a:prstGeom prst="rect">
            <a:avLst/>
          </a:prstGeom>
        </p:spPr>
      </p:pic>
      <p:sp>
        <p:nvSpPr>
          <p:cNvPr id="2" name="Title 1"/>
          <p:cNvSpPr>
            <a:spLocks noGrp="1"/>
          </p:cNvSpPr>
          <p:nvPr>
            <p:ph type="title"/>
          </p:nvPr>
        </p:nvSpPr>
        <p:spPr>
          <a:xfrm>
            <a:off x="517814" y="0"/>
            <a:ext cx="7886700" cy="1325563"/>
          </a:xfrm>
        </p:spPr>
        <p:txBody>
          <a:bodyPr/>
          <a:lstStyle/>
          <a:p>
            <a:r>
              <a:rPr lang="en-US" err="1"/>
              <a:t>Stormwater</a:t>
            </a:r>
            <a:r>
              <a:rPr lang="en-US"/>
              <a:t> 101 </a:t>
            </a:r>
          </a:p>
        </p:txBody>
      </p:sp>
      <p:sp>
        <p:nvSpPr>
          <p:cNvPr id="3" name="Content Placeholder 2"/>
          <p:cNvSpPr>
            <a:spLocks noGrp="1"/>
          </p:cNvSpPr>
          <p:nvPr>
            <p:ph idx="1"/>
          </p:nvPr>
        </p:nvSpPr>
        <p:spPr>
          <a:xfrm>
            <a:off x="2969394" y="3664719"/>
            <a:ext cx="4080630" cy="1195650"/>
          </a:xfrm>
        </p:spPr>
        <p:txBody>
          <a:bodyPr>
            <a:noAutofit/>
          </a:bodyPr>
          <a:lstStyle/>
          <a:p>
            <a:pPr marL="0" indent="0">
              <a:buNone/>
            </a:pPr>
            <a:r>
              <a:rPr lang="en-US" sz="2200" b="1"/>
              <a:t>What is </a:t>
            </a:r>
            <a:r>
              <a:rPr lang="en-US" sz="2200" b="1" err="1"/>
              <a:t>stormwater</a:t>
            </a:r>
            <a:r>
              <a:rPr lang="en-US" sz="2200" b="1"/>
              <a:t>?</a:t>
            </a:r>
          </a:p>
          <a:p>
            <a:pPr marL="0" indent="0">
              <a:buNone/>
            </a:pPr>
            <a:r>
              <a:rPr lang="en-US" sz="2200" b="1"/>
              <a:t>Why is it a problem? </a:t>
            </a:r>
          </a:p>
          <a:p>
            <a:pPr marL="0" indent="0">
              <a:buNone/>
            </a:pPr>
            <a:r>
              <a:rPr lang="en-US" sz="2200" b="1"/>
              <a:t>What can we do about it?</a:t>
            </a:r>
          </a:p>
        </p:txBody>
      </p:sp>
    </p:spTree>
    <p:extLst>
      <p:ext uri="{BB962C8B-B14F-4D97-AF65-F5344CB8AC3E}">
        <p14:creationId xmlns:p14="http://schemas.microsoft.com/office/powerpoint/2010/main" val="629148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32" y="0"/>
            <a:ext cx="6532438" cy="1155449"/>
          </a:xfrm>
        </p:spPr>
        <p:txBody>
          <a:bodyPr/>
          <a:lstStyle/>
          <a:p>
            <a:r>
              <a:rPr lang="en-US" dirty="0"/>
              <a:t>Parking Lot Swale</a:t>
            </a:r>
          </a:p>
        </p:txBody>
      </p:sp>
      <p:pic>
        <p:nvPicPr>
          <p:cNvPr id="5" name="Picture 2"/>
          <p:cNvPicPr>
            <a:picLocks noGrp="1" noChangeAspect="1" noChangeArrowheads="1"/>
          </p:cNvPicPr>
          <p:nvPr>
            <p:ph idx="1"/>
          </p:nvPr>
        </p:nvPicPr>
        <p:blipFill>
          <a:blip r:embed="rId2" cstate="screen"/>
          <a:srcRect/>
          <a:stretch>
            <a:fillRect/>
          </a:stretch>
        </p:blipFill>
        <p:spPr bwMode="auto">
          <a:xfrm>
            <a:off x="5880497" y="2506662"/>
            <a:ext cx="3263503" cy="4351338"/>
          </a:xfrm>
          <a:prstGeom prst="rect">
            <a:avLst/>
          </a:prstGeom>
          <a:noFill/>
          <a:ln w="9525">
            <a:noFill/>
            <a:miter lim="800000"/>
            <a:headEnd/>
            <a:tailEnd/>
          </a:ln>
        </p:spPr>
      </p:pic>
      <p:pic>
        <p:nvPicPr>
          <p:cNvPr id="4098" name="Picture 2" descr="At the Second Beach parking lot, a trench has been filled with native sand, soil and sea grass, allowing runoff to be infiltrated and absorbed."/>
          <p:cNvPicPr>
            <a:picLocks noChangeAspect="1" noChangeArrowheads="1"/>
          </p:cNvPicPr>
          <p:nvPr/>
        </p:nvPicPr>
        <p:blipFill>
          <a:blip r:embed="rId3" cstate="screen"/>
          <a:srcRect/>
          <a:stretch>
            <a:fillRect/>
          </a:stretch>
        </p:blipFill>
        <p:spPr bwMode="auto">
          <a:xfrm>
            <a:off x="349321" y="1102759"/>
            <a:ext cx="5678882" cy="434254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l="-17000" r="-1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18435" name="Picture 3"/>
          <p:cNvPicPr>
            <a:picLocks noGrp="1" noChangeAspect="1" noChangeArrowheads="1"/>
          </p:cNvPicPr>
          <p:nvPr>
            <p:ph sz="half" idx="2"/>
          </p:nvPr>
        </p:nvPicPr>
        <p:blipFill>
          <a:blip r:embed="rId4" cstate="screen"/>
          <a:srcRect/>
          <a:stretch>
            <a:fillRect/>
          </a:stretch>
        </p:blipFill>
        <p:spPr bwMode="auto">
          <a:xfrm>
            <a:off x="762185" y="1105977"/>
            <a:ext cx="7669366" cy="5752023"/>
          </a:xfrm>
          <a:prstGeom prst="rect">
            <a:avLst/>
          </a:prstGeom>
          <a:noFill/>
          <a:ln w="9525">
            <a:noFill/>
            <a:miter lim="800000"/>
            <a:headEnd/>
            <a:tailEnd/>
          </a:ln>
        </p:spPr>
      </p:pic>
      <p:sp>
        <p:nvSpPr>
          <p:cNvPr id="8" name="Title 1"/>
          <p:cNvSpPr txBox="1">
            <a:spLocks/>
          </p:cNvSpPr>
          <p:nvPr/>
        </p:nvSpPr>
        <p:spPr>
          <a:xfrm>
            <a:off x="657543" y="0"/>
            <a:ext cx="4912964" cy="1325563"/>
          </a:xfrm>
          <a:prstGeom prst="rect">
            <a:avLst/>
          </a:prstGeom>
        </p:spPr>
        <p:txBody>
          <a:bodyPr vert="horz" lIns="91440" tIns="45720" rIns="91440" bIns="45720" rtlCol="0" anchor="ctr">
            <a:norm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effectLst/>
                <a:uLnTx/>
                <a:uFillTx/>
                <a:latin typeface="+mj-lt"/>
                <a:ea typeface="+mj-ea"/>
                <a:cs typeface="+mj-cs"/>
              </a:rPr>
              <a:t>CO-8:  Ropes Beach</a:t>
            </a:r>
          </a:p>
        </p:txBody>
      </p:sp>
      <p:sp>
        <p:nvSpPr>
          <p:cNvPr id="5" name="Freeform 4"/>
          <p:cNvSpPr/>
          <p:nvPr/>
        </p:nvSpPr>
        <p:spPr>
          <a:xfrm>
            <a:off x="883578" y="3205537"/>
            <a:ext cx="3421294" cy="1191802"/>
          </a:xfrm>
          <a:custGeom>
            <a:avLst/>
            <a:gdLst>
              <a:gd name="connsiteX0" fmla="*/ 544530 w 3421294"/>
              <a:gd name="connsiteY0" fmla="*/ 472611 h 1191802"/>
              <a:gd name="connsiteX1" fmla="*/ 780835 w 3421294"/>
              <a:gd name="connsiteY1" fmla="*/ 256854 h 1191802"/>
              <a:gd name="connsiteX2" fmla="*/ 1746606 w 3421294"/>
              <a:gd name="connsiteY2" fmla="*/ 133564 h 1191802"/>
              <a:gd name="connsiteX3" fmla="*/ 2383604 w 3421294"/>
              <a:gd name="connsiteY3" fmla="*/ 0 h 1191802"/>
              <a:gd name="connsiteX4" fmla="*/ 2845941 w 3421294"/>
              <a:gd name="connsiteY4" fmla="*/ 20548 h 1191802"/>
              <a:gd name="connsiteX5" fmla="*/ 3421294 w 3421294"/>
              <a:gd name="connsiteY5" fmla="*/ 226032 h 1191802"/>
              <a:gd name="connsiteX6" fmla="*/ 2599361 w 3421294"/>
              <a:gd name="connsiteY6" fmla="*/ 585627 h 1191802"/>
              <a:gd name="connsiteX7" fmla="*/ 1294543 w 3421294"/>
              <a:gd name="connsiteY7" fmla="*/ 893852 h 1191802"/>
              <a:gd name="connsiteX8" fmla="*/ 410966 w 3421294"/>
              <a:gd name="connsiteY8" fmla="*/ 1191802 h 1191802"/>
              <a:gd name="connsiteX9" fmla="*/ 0 w 3421294"/>
              <a:gd name="connsiteY9" fmla="*/ 1078787 h 1191802"/>
              <a:gd name="connsiteX10" fmla="*/ 482885 w 3421294"/>
              <a:gd name="connsiteY10" fmla="*/ 729465 h 1191802"/>
              <a:gd name="connsiteX11" fmla="*/ 544530 w 3421294"/>
              <a:gd name="connsiteY11" fmla="*/ 472611 h 119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294" h="1191802">
                <a:moveTo>
                  <a:pt x="544530" y="472611"/>
                </a:moveTo>
                <a:lnTo>
                  <a:pt x="780835" y="256854"/>
                </a:lnTo>
                <a:lnTo>
                  <a:pt x="1746606" y="133564"/>
                </a:lnTo>
                <a:lnTo>
                  <a:pt x="2383604" y="0"/>
                </a:lnTo>
                <a:lnTo>
                  <a:pt x="2845941" y="20548"/>
                </a:lnTo>
                <a:lnTo>
                  <a:pt x="3421294" y="226032"/>
                </a:lnTo>
                <a:lnTo>
                  <a:pt x="2599361" y="585627"/>
                </a:lnTo>
                <a:lnTo>
                  <a:pt x="1294543" y="893852"/>
                </a:lnTo>
                <a:lnTo>
                  <a:pt x="410966" y="1191802"/>
                </a:lnTo>
                <a:lnTo>
                  <a:pt x="0" y="1078787"/>
                </a:lnTo>
                <a:lnTo>
                  <a:pt x="482885" y="729465"/>
                </a:lnTo>
                <a:lnTo>
                  <a:pt x="544530" y="472611"/>
                </a:lnTo>
                <a:close/>
              </a:path>
            </a:pathLst>
          </a:custGeom>
          <a:solidFill>
            <a:srgbClr val="92D050">
              <a:alpha val="60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Freeform 5"/>
          <p:cNvSpPr/>
          <p:nvPr/>
        </p:nvSpPr>
        <p:spPr>
          <a:xfrm>
            <a:off x="863029" y="4500081"/>
            <a:ext cx="380144" cy="1479479"/>
          </a:xfrm>
          <a:custGeom>
            <a:avLst/>
            <a:gdLst>
              <a:gd name="connsiteX0" fmla="*/ 0 w 380144"/>
              <a:gd name="connsiteY0" fmla="*/ 1479479 h 1479479"/>
              <a:gd name="connsiteX1" fmla="*/ 277402 w 380144"/>
              <a:gd name="connsiteY1" fmla="*/ 472611 h 1479479"/>
              <a:gd name="connsiteX2" fmla="*/ 380144 w 380144"/>
              <a:gd name="connsiteY2" fmla="*/ 0 h 1479479"/>
            </a:gdLst>
            <a:ahLst/>
            <a:cxnLst>
              <a:cxn ang="0">
                <a:pos x="connsiteX0" y="connsiteY0"/>
              </a:cxn>
              <a:cxn ang="0">
                <a:pos x="connsiteX1" y="connsiteY1"/>
              </a:cxn>
              <a:cxn ang="0">
                <a:pos x="connsiteX2" y="connsiteY2"/>
              </a:cxn>
            </a:cxnLst>
            <a:rect l="l" t="t" r="r" b="b"/>
            <a:pathLst>
              <a:path w="380144" h="1479479">
                <a:moveTo>
                  <a:pt x="0" y="1479479"/>
                </a:moveTo>
                <a:lnTo>
                  <a:pt x="277402" y="472611"/>
                </a:lnTo>
                <a:lnTo>
                  <a:pt x="380144" y="0"/>
                </a:lnTo>
              </a:path>
            </a:pathLst>
          </a:cu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Projects\2017\17006 APCC - Three Bays Watershed\Field Assessment\Sketches\CO_8.JPG "/>
          <p:cNvPicPr>
            <a:picLocks noChangeAspect="1" noChangeArrowheads="1"/>
          </p:cNvPicPr>
          <p:nvPr/>
        </p:nvPicPr>
        <p:blipFill>
          <a:blip r:embed="rId2" cstate="screen"/>
          <a:srcRect/>
          <a:stretch>
            <a:fillRect/>
          </a:stretch>
        </p:blipFill>
        <p:spPr bwMode="auto">
          <a:xfrm>
            <a:off x="2712378" y="914400"/>
            <a:ext cx="6102850" cy="4942527"/>
          </a:xfrm>
          <a:prstGeom prst="rect">
            <a:avLst/>
          </a:prstGeom>
          <a:noFill/>
          <a:ln w="9525">
            <a:noFill/>
            <a:miter lim="800000"/>
            <a:headEnd/>
            <a:tailEnd/>
          </a:ln>
        </p:spPr>
      </p:pic>
      <p:sp>
        <p:nvSpPr>
          <p:cNvPr id="8" name="Text Placeholder 2"/>
          <p:cNvSpPr txBox="1">
            <a:spLocks/>
          </p:cNvSpPr>
          <p:nvPr/>
        </p:nvSpPr>
        <p:spPr>
          <a:xfrm>
            <a:off x="133565" y="910599"/>
            <a:ext cx="2558265" cy="3779496"/>
          </a:xfrm>
          <a:prstGeom prst="rect">
            <a:avLst/>
          </a:prstGeom>
        </p:spPr>
        <p:txBody>
          <a:bodyPr vert="horz" wrap="square" lIns="91440" tIns="45720" rIns="91440" bIns="45720" numCol="1" rtlCol="0" anchor="t" anchorCtr="0">
            <a:spAutoFit/>
          </a:bodyPr>
          <a:lstStyle/>
          <a:p>
            <a:pPr marL="171450" marR="0" lvl="0" indent="-171450" algn="l" defTabSz="685800" rtl="0" eaLnBrk="1" fontAlgn="auto" latinLnBrk="0" hangingPunct="1">
              <a:lnSpc>
                <a:spcPct val="90000"/>
              </a:lnSpc>
              <a:spcBef>
                <a:spcPts val="750"/>
              </a:spcBef>
              <a:spcAft>
                <a:spcPts val="0"/>
              </a:spcAft>
              <a:buClrTx/>
              <a:buSzTx/>
              <a:tabLst/>
              <a:defRPr/>
            </a:pPr>
            <a:r>
              <a:rPr kumimoji="0" lang="en-US" sz="2800" b="0" i="0" u="sng"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Concept:</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Wet Swale</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Salt Marsh Restoration</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Public Education:  Incorporate Site into Cotuit Stormwater Walking Tour</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234433" cy="1325563"/>
          </a:xfrm>
        </p:spPr>
        <p:txBody>
          <a:bodyPr/>
          <a:lstStyle/>
          <a:p>
            <a:r>
              <a:rPr lang="en-US" dirty="0"/>
              <a:t>Wet Swale</a:t>
            </a:r>
          </a:p>
        </p:txBody>
      </p:sp>
      <p:pic>
        <p:nvPicPr>
          <p:cNvPr id="93186" name="Picture 2"/>
          <p:cNvPicPr>
            <a:picLocks noGrp="1" noChangeAspect="1" noChangeArrowheads="1"/>
          </p:cNvPicPr>
          <p:nvPr>
            <p:ph idx="1"/>
          </p:nvPr>
        </p:nvPicPr>
        <p:blipFill>
          <a:blip r:embed="rId2" cstate="screen"/>
          <a:srcRect/>
          <a:stretch>
            <a:fillRect/>
          </a:stretch>
        </p:blipFill>
        <p:spPr bwMode="auto">
          <a:xfrm>
            <a:off x="0" y="2506662"/>
            <a:ext cx="5801784" cy="4351338"/>
          </a:xfrm>
          <a:prstGeom prst="rect">
            <a:avLst/>
          </a:prstGeom>
          <a:noFill/>
          <a:ln w="9525">
            <a:noFill/>
            <a:miter lim="800000"/>
            <a:headEnd/>
            <a:tailEnd/>
          </a:ln>
        </p:spPr>
      </p:pic>
      <p:pic>
        <p:nvPicPr>
          <p:cNvPr id="7" name="Picture 2"/>
          <p:cNvPicPr>
            <a:picLocks noChangeAspect="1" noChangeArrowheads="1"/>
          </p:cNvPicPr>
          <p:nvPr/>
        </p:nvPicPr>
        <p:blipFill>
          <a:blip r:embed="rId3" cstate="screen"/>
          <a:srcRect/>
          <a:stretch>
            <a:fillRect/>
          </a:stretch>
        </p:blipFill>
        <p:spPr bwMode="auto">
          <a:xfrm>
            <a:off x="3478707" y="161212"/>
            <a:ext cx="4483765" cy="3362824"/>
          </a:xfrm>
          <a:prstGeom prst="rect">
            <a:avLst/>
          </a:prstGeom>
          <a:noFill/>
          <a:ln w="9525">
            <a:noFill/>
            <a:miter lim="800000"/>
            <a:headEnd/>
            <a:tailEnd/>
          </a:ln>
        </p:spPr>
      </p:pic>
      <p:pic>
        <p:nvPicPr>
          <p:cNvPr id="6" name="Picture 2"/>
          <p:cNvPicPr>
            <a:picLocks noChangeAspect="1" noChangeArrowheads="1"/>
          </p:cNvPicPr>
          <p:nvPr/>
        </p:nvPicPr>
        <p:blipFill>
          <a:blip r:embed="rId4" cstate="screen"/>
          <a:srcRect/>
          <a:stretch>
            <a:fillRect/>
          </a:stretch>
        </p:blipFill>
        <p:spPr bwMode="auto">
          <a:xfrm>
            <a:off x="5880497" y="2506662"/>
            <a:ext cx="3263503" cy="435133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sz="half" idx="2"/>
          </p:nvPr>
        </p:nvPicPr>
        <p:blipFill>
          <a:blip r:embed="rId2" cstate="screen"/>
          <a:srcRect/>
          <a:stretch>
            <a:fillRect/>
          </a:stretch>
        </p:blipFill>
        <p:spPr bwMode="auto">
          <a:xfrm>
            <a:off x="5609806" y="1472784"/>
            <a:ext cx="3534194" cy="4712258"/>
          </a:xfrm>
          <a:prstGeom prst="rect">
            <a:avLst/>
          </a:prstGeom>
          <a:noFill/>
          <a:ln w="9525">
            <a:noFill/>
            <a:miter lim="800000"/>
            <a:headEnd/>
            <a:tailEnd/>
          </a:ln>
        </p:spPr>
      </p:pic>
      <p:sp>
        <p:nvSpPr>
          <p:cNvPr id="7" name="Title 1"/>
          <p:cNvSpPr txBox="1">
            <a:spLocks/>
          </p:cNvSpPr>
          <p:nvPr/>
        </p:nvSpPr>
        <p:spPr>
          <a:xfrm>
            <a:off x="0" y="0"/>
            <a:ext cx="5997844" cy="1325563"/>
          </a:xfrm>
          <a:prstGeom prst="rect">
            <a:avLst/>
          </a:prstGeom>
        </p:spPr>
        <p:txBody>
          <a:bodyPr vert="horz" lIns="91440" tIns="45720" rIns="91440" bIns="45720" rtlCol="0" anchor="ctr">
            <a:norm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uLnTx/>
                <a:uFillTx/>
                <a:latin typeface="+mj-lt"/>
                <a:ea typeface="+mj-ea"/>
                <a:cs typeface="+mj-cs"/>
              </a:rPr>
              <a:t>CO-9:  Town Landing</a:t>
            </a:r>
            <a:r>
              <a:rPr kumimoji="0" lang="en-US" sz="4400" b="0" i="0" u="none" strike="noStrike" kern="1200" cap="none" spc="0" normalizeH="0" noProof="0" dirty="0">
                <a:ln>
                  <a:noFill/>
                </a:ln>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uLnTx/>
                <a:uFillTx/>
                <a:latin typeface="+mj-lt"/>
                <a:ea typeface="+mj-ea"/>
                <a:cs typeface="+mj-cs"/>
              </a:rPr>
              <a:t> on Old Shore</a:t>
            </a:r>
            <a:endParaRPr kumimoji="0" lang="en-US" sz="4400" b="0" i="0" u="none" strike="noStrike" kern="1200" cap="none" spc="0" normalizeH="0" baseline="0" noProof="0" dirty="0">
              <a:ln>
                <a:noFill/>
              </a:ln>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effectLst/>
              <a:uLnTx/>
              <a:uFillTx/>
              <a:latin typeface="+mj-lt"/>
              <a:ea typeface="+mj-ea"/>
              <a:cs typeface="+mj-cs"/>
            </a:endParaRPr>
          </a:p>
        </p:txBody>
      </p:sp>
      <p:pic>
        <p:nvPicPr>
          <p:cNvPr id="9" name="Picture 2"/>
          <p:cNvPicPr>
            <a:picLocks noGrp="1" noChangeAspect="1" noChangeArrowheads="1"/>
          </p:cNvPicPr>
          <p:nvPr>
            <p:ph sz="half" idx="2"/>
          </p:nvPr>
        </p:nvPicPr>
        <p:blipFill>
          <a:blip r:embed="rId3" cstate="screen"/>
          <a:srcRect/>
          <a:stretch>
            <a:fillRect/>
          </a:stretch>
        </p:blipFill>
        <p:spPr bwMode="auto">
          <a:xfrm>
            <a:off x="0" y="1448696"/>
            <a:ext cx="5448846" cy="4086635"/>
          </a:xfrm>
          <a:prstGeom prst="rect">
            <a:avLst/>
          </a:prstGeom>
          <a:noFill/>
          <a:ln w="9525">
            <a:noFill/>
            <a:miter lim="800000"/>
            <a:headEnd/>
            <a:tailEnd/>
          </a:ln>
          <a:effectLst/>
        </p:spPr>
      </p:pic>
      <p:sp>
        <p:nvSpPr>
          <p:cNvPr id="5" name="Freeform 4"/>
          <p:cNvSpPr/>
          <p:nvPr/>
        </p:nvSpPr>
        <p:spPr>
          <a:xfrm>
            <a:off x="0" y="2876764"/>
            <a:ext cx="1500027" cy="770562"/>
          </a:xfrm>
          <a:custGeom>
            <a:avLst/>
            <a:gdLst>
              <a:gd name="connsiteX0" fmla="*/ 0 w 1500027"/>
              <a:gd name="connsiteY0" fmla="*/ 770562 h 770562"/>
              <a:gd name="connsiteX1" fmla="*/ 1500027 w 1500027"/>
              <a:gd name="connsiteY1" fmla="*/ 0 h 770562"/>
              <a:gd name="connsiteX2" fmla="*/ 904126 w 1500027"/>
              <a:gd name="connsiteY2" fmla="*/ 51371 h 770562"/>
              <a:gd name="connsiteX3" fmla="*/ 143838 w 1500027"/>
              <a:gd name="connsiteY3" fmla="*/ 174661 h 770562"/>
              <a:gd name="connsiteX4" fmla="*/ 0 w 1500027"/>
              <a:gd name="connsiteY4" fmla="*/ 256854 h 770562"/>
              <a:gd name="connsiteX5" fmla="*/ 0 w 1500027"/>
              <a:gd name="connsiteY5" fmla="*/ 770562 h 7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27" h="770562">
                <a:moveTo>
                  <a:pt x="0" y="770562"/>
                </a:moveTo>
                <a:lnTo>
                  <a:pt x="1500027" y="0"/>
                </a:lnTo>
                <a:lnTo>
                  <a:pt x="904126" y="51371"/>
                </a:lnTo>
                <a:lnTo>
                  <a:pt x="143838" y="174661"/>
                </a:lnTo>
                <a:lnTo>
                  <a:pt x="0" y="256854"/>
                </a:lnTo>
                <a:lnTo>
                  <a:pt x="0" y="770562"/>
                </a:lnTo>
                <a:close/>
              </a:path>
            </a:pathLst>
          </a:custGeom>
          <a:solidFill>
            <a:srgbClr val="92D050">
              <a:alpha val="60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8" name="Straight Arrow Connector 7"/>
          <p:cNvCxnSpPr/>
          <p:nvPr/>
        </p:nvCxnSpPr>
        <p:spPr>
          <a:xfrm flipH="1">
            <a:off x="1325366" y="2640458"/>
            <a:ext cx="1068513" cy="544531"/>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Projects\2017\17006 APCC - Three Bays Watershed\Field Assessment\Sketches\CO_9.JPG "/>
          <p:cNvPicPr>
            <a:picLocks noChangeAspect="1" noChangeArrowheads="1"/>
          </p:cNvPicPr>
          <p:nvPr/>
        </p:nvPicPr>
        <p:blipFill>
          <a:blip r:embed="rId2" cstate="screen"/>
          <a:srcRect/>
          <a:stretch>
            <a:fillRect/>
          </a:stretch>
        </p:blipFill>
        <p:spPr bwMode="auto">
          <a:xfrm>
            <a:off x="3243289" y="1263721"/>
            <a:ext cx="5589172" cy="4263776"/>
          </a:xfrm>
          <a:prstGeom prst="rect">
            <a:avLst/>
          </a:prstGeom>
          <a:noFill/>
          <a:ln w="9525">
            <a:noFill/>
            <a:miter lim="800000"/>
            <a:headEnd/>
            <a:tailEnd/>
          </a:ln>
        </p:spPr>
      </p:pic>
      <p:sp>
        <p:nvSpPr>
          <p:cNvPr id="8" name="Text Placeholder 2"/>
          <p:cNvSpPr txBox="1">
            <a:spLocks/>
          </p:cNvSpPr>
          <p:nvPr/>
        </p:nvSpPr>
        <p:spPr>
          <a:xfrm>
            <a:off x="246581" y="766755"/>
            <a:ext cx="2835667" cy="5544082"/>
          </a:xfrm>
          <a:prstGeom prst="rect">
            <a:avLst/>
          </a:prstGeom>
        </p:spPr>
        <p:txBody>
          <a:bodyPr vert="horz" wrap="square" lIns="91440" tIns="45720" rIns="91440" bIns="45720" numCol="1" rtlCol="0" anchor="t" anchorCtr="0">
            <a:spAutoFit/>
          </a:bodyPr>
          <a:lstStyle/>
          <a:p>
            <a:pPr marL="171450" marR="0" lvl="0" indent="-171450" algn="l" defTabSz="685800" rtl="0" eaLnBrk="1" fontAlgn="auto" latinLnBrk="0" hangingPunct="1">
              <a:lnSpc>
                <a:spcPct val="90000"/>
              </a:lnSpc>
              <a:spcBef>
                <a:spcPts val="750"/>
              </a:spcBef>
              <a:spcAft>
                <a:spcPts val="0"/>
              </a:spcAft>
              <a:buClrTx/>
              <a:buSzTx/>
              <a:tabLst/>
              <a:defRPr/>
            </a:pPr>
            <a:r>
              <a:rPr kumimoji="0" lang="en-US" sz="2800" b="0" i="0" u="sng"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Concept:</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Wet Swale</a:t>
            </a:r>
          </a:p>
          <a:p>
            <a:pPr marL="339725" lvl="0" indent="-339725" defTabSz="685800">
              <a:lnSpc>
                <a:spcPct val="90000"/>
              </a:lnSpc>
              <a:spcBef>
                <a:spcPts val="750"/>
              </a:spcBef>
              <a:buFont typeface="Arial" panose="020B0604020202020204" pitchFamily="34" charset="0"/>
              <a:buChar char="•"/>
              <a:defRP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Public Education Cotuit Stormwater Walking Tour </a:t>
            </a:r>
          </a:p>
          <a:p>
            <a:pPr marL="339725" lvl="0" indent="-339725" defTabSz="685800">
              <a:lnSpc>
                <a:spcPct val="90000"/>
              </a:lnSpc>
              <a:spcBef>
                <a:spcPts val="750"/>
              </a:spcBef>
              <a:buFont typeface="Arial" panose="020B0604020202020204" pitchFamily="34" charset="0"/>
              <a:buChar char="•"/>
              <a:defRP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Potential for capturing more runoff/expanding stormwater treatment</a:t>
            </a:r>
          </a:p>
          <a:p>
            <a:pPr marL="339725" lvl="0" indent="-339725" defTabSz="685800">
              <a:lnSpc>
                <a:spcPct val="90000"/>
              </a:lnSpc>
              <a:spcBef>
                <a:spcPts val="750"/>
              </a:spcBef>
              <a:buFont typeface="Arial" panose="020B0604020202020204" pitchFamily="34" charset="0"/>
              <a:buChar char="•"/>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Pavement reduction or alternative surfaces?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screen"/>
          <a:srcRect/>
          <a:stretch>
            <a:fillRect/>
          </a:stretch>
        </p:blipFill>
        <p:spPr bwMode="auto">
          <a:xfrm>
            <a:off x="513708" y="1041347"/>
            <a:ext cx="8151045" cy="4969035"/>
          </a:xfrm>
          <a:prstGeom prst="rect">
            <a:avLst/>
          </a:prstGeom>
          <a:noFill/>
          <a:ln w="9525">
            <a:noFill/>
            <a:miter lim="800000"/>
            <a:headEnd/>
            <a:tailEnd/>
          </a:ln>
        </p:spPr>
      </p:pic>
      <p:sp>
        <p:nvSpPr>
          <p:cNvPr id="3" name="Oval 2"/>
          <p:cNvSpPr/>
          <p:nvPr/>
        </p:nvSpPr>
        <p:spPr>
          <a:xfrm rot="1690328">
            <a:off x="3287730" y="3390472"/>
            <a:ext cx="3667874" cy="9657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469204" y="4685016"/>
            <a:ext cx="1119883" cy="81165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912795" y="4426450"/>
            <a:ext cx="1119883" cy="81165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953" y="0"/>
            <a:ext cx="6788809" cy="1325563"/>
          </a:xfrm>
        </p:spPr>
        <p:txBody>
          <a:bodyPr/>
          <a:lstStyle/>
          <a:p>
            <a:r>
              <a:rPr lang="en-US" dirty="0"/>
              <a:t>LR1-2:  Little River Landing</a:t>
            </a:r>
          </a:p>
        </p:txBody>
      </p:sp>
      <p:sp>
        <p:nvSpPr>
          <p:cNvPr id="3" name="Text Placeholder 2"/>
          <p:cNvSpPr>
            <a:spLocks noGrp="1"/>
          </p:cNvSpPr>
          <p:nvPr>
            <p:ph type="body" idx="1"/>
          </p:nvPr>
        </p:nvSpPr>
        <p:spPr/>
        <p:txBody>
          <a:bodyPr/>
          <a:lstStyle/>
          <a:p>
            <a:endParaRPr lang="en-US"/>
          </a:p>
        </p:txBody>
      </p:sp>
      <p:pic>
        <p:nvPicPr>
          <p:cNvPr id="16" name="Picture 3"/>
          <p:cNvPicPr>
            <a:picLocks noGrp="1" noChangeAspect="1" noChangeArrowheads="1"/>
          </p:cNvPicPr>
          <p:nvPr>
            <p:ph sz="quarter" idx="4"/>
          </p:nvPr>
        </p:nvPicPr>
        <p:blipFill>
          <a:blip r:embed="rId3" cstate="screen"/>
          <a:srcRect/>
          <a:stretch>
            <a:fillRect/>
          </a:stretch>
        </p:blipFill>
        <p:spPr bwMode="auto">
          <a:xfrm>
            <a:off x="914738" y="1317915"/>
            <a:ext cx="7386781" cy="554008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12291" name="Picture 3"/>
          <p:cNvPicPr>
            <a:picLocks noGrp="1" noChangeAspect="1" noChangeArrowheads="1"/>
          </p:cNvPicPr>
          <p:nvPr>
            <p:ph sz="quarter" idx="4"/>
          </p:nvPr>
        </p:nvPicPr>
        <p:blipFill>
          <a:blip r:embed="rId2" cstate="screen"/>
          <a:srcRect/>
          <a:stretch>
            <a:fillRect/>
          </a:stretch>
        </p:blipFill>
        <p:spPr bwMode="auto">
          <a:xfrm>
            <a:off x="246052" y="441789"/>
            <a:ext cx="8554949" cy="6416211"/>
          </a:xfrm>
          <a:prstGeom prst="rect">
            <a:avLst/>
          </a:prstGeom>
          <a:noFill/>
          <a:ln w="9525">
            <a:noFill/>
            <a:miter lim="800000"/>
            <a:headEnd/>
            <a:tailEnd/>
          </a:ln>
        </p:spPr>
      </p:pic>
      <p:cxnSp>
        <p:nvCxnSpPr>
          <p:cNvPr id="6" name="Straight Arrow Connector 5"/>
          <p:cNvCxnSpPr/>
          <p:nvPr/>
        </p:nvCxnSpPr>
        <p:spPr>
          <a:xfrm flipH="1">
            <a:off x="1962365" y="2845942"/>
            <a:ext cx="2054831" cy="92467"/>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027416" y="3986373"/>
            <a:ext cx="2298491" cy="289793"/>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966447" y="4119937"/>
            <a:ext cx="2420672" cy="165192"/>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45223" y="3989294"/>
            <a:ext cx="1855694" cy="830997"/>
          </a:xfrm>
          <a:prstGeom prst="rect">
            <a:avLst/>
          </a:prstGeom>
          <a:noFill/>
        </p:spPr>
        <p:txBody>
          <a:bodyPr wrap="square" rtlCol="0">
            <a:spAutoFit/>
          </a:bodyPr>
          <a:lstStyle/>
          <a:p>
            <a:pPr algn="ctr"/>
            <a:r>
              <a:rPr lang="en-US" sz="2400" dirty="0"/>
              <a:t>Stormwater Treatment</a:t>
            </a:r>
          </a:p>
        </p:txBody>
      </p:sp>
      <p:sp>
        <p:nvSpPr>
          <p:cNvPr id="14" name="TextBox 13"/>
          <p:cNvSpPr txBox="1"/>
          <p:nvPr/>
        </p:nvSpPr>
        <p:spPr>
          <a:xfrm>
            <a:off x="3711387" y="2528048"/>
            <a:ext cx="2420471" cy="1200329"/>
          </a:xfrm>
          <a:prstGeom prst="rect">
            <a:avLst/>
          </a:prstGeom>
          <a:noFill/>
        </p:spPr>
        <p:txBody>
          <a:bodyPr wrap="square" rtlCol="0">
            <a:spAutoFit/>
          </a:bodyPr>
          <a:lstStyle/>
          <a:p>
            <a:pPr algn="ctr"/>
            <a:r>
              <a:rPr lang="en-US" sz="2400" dirty="0"/>
              <a:t>Remove Old Pavement and Restore Marsh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15753" y="201683"/>
            <a:ext cx="3996647" cy="3754874"/>
          </a:xfrm>
          <a:prstGeom prst="rect">
            <a:avLst/>
          </a:prstGeom>
        </p:spPr>
        <p:txBody>
          <a:bodyPr vert="horz" wrap="square" lIns="91440" tIns="45720" rIns="91440" bIns="45720" numCol="1" rtlCol="0" anchor="t" anchorCtr="0">
            <a:spAutoFit/>
          </a:bodyPr>
          <a:lstStyle/>
          <a:p>
            <a:pPr marL="171450" marR="0" lvl="0" indent="-171450" algn="l" defTabSz="685800" rtl="0" eaLnBrk="1" fontAlgn="auto" latinLnBrk="0" hangingPunct="1">
              <a:lnSpc>
                <a:spcPct val="90000"/>
              </a:lnSpc>
              <a:spcBef>
                <a:spcPts val="750"/>
              </a:spcBef>
              <a:spcAft>
                <a:spcPts val="0"/>
              </a:spcAft>
              <a:buClrTx/>
              <a:buSzTx/>
              <a:tabLst/>
              <a:defRPr/>
            </a:pPr>
            <a:r>
              <a:rPr kumimoji="0" lang="en-US" sz="2800" b="0" i="0" u="sng"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Concept:</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Pavement Reduction</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Salt Marsh </a:t>
            </a:r>
            <a:b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b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Restoration</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Wet Swales</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noProof="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Stabilized/Improved Water Access</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Public Education</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p:txBody>
      </p:sp>
      <p:pic>
        <p:nvPicPr>
          <p:cNvPr id="3" name="Picture 2"/>
          <p:cNvPicPr>
            <a:picLocks noChangeAspect="1" noChangeArrowheads="1"/>
          </p:cNvPicPr>
          <p:nvPr/>
        </p:nvPicPr>
        <p:blipFill>
          <a:blip r:embed="rId2" cstate="screen"/>
          <a:srcRect/>
          <a:stretch>
            <a:fillRect/>
          </a:stretch>
        </p:blipFill>
        <p:spPr bwMode="auto">
          <a:xfrm>
            <a:off x="3986373" y="135606"/>
            <a:ext cx="4524756" cy="3393567"/>
          </a:xfrm>
          <a:prstGeom prst="rect">
            <a:avLst/>
          </a:prstGeom>
          <a:noFill/>
          <a:ln w="9525">
            <a:noFill/>
            <a:miter lim="800000"/>
            <a:headEnd/>
            <a:tailEnd/>
          </a:ln>
        </p:spPr>
      </p:pic>
      <p:pic>
        <p:nvPicPr>
          <p:cNvPr id="1026" name="Picture 2" descr="H:\Projects\2017\17006 APCC - Three Bays Watershed\Field Assessment\Sketches\LR1-2.JPG "/>
          <p:cNvPicPr>
            <a:picLocks noChangeArrowheads="1"/>
          </p:cNvPicPr>
          <p:nvPr/>
        </p:nvPicPr>
        <p:blipFill>
          <a:blip r:embed="rId3" cstate="screen"/>
          <a:srcRect/>
          <a:stretch>
            <a:fillRect/>
          </a:stretch>
        </p:blipFill>
        <p:spPr bwMode="auto">
          <a:xfrm>
            <a:off x="4736387" y="3616503"/>
            <a:ext cx="4089114" cy="3241497"/>
          </a:xfrm>
          <a:prstGeom prst="rect">
            <a:avLst/>
          </a:prstGeom>
          <a:noFill/>
          <a:ln w="9525">
            <a:noFill/>
            <a:miter lim="800000"/>
            <a:headEnd/>
            <a:tailEnd/>
          </a:ln>
        </p:spPr>
      </p:pic>
      <p:pic>
        <p:nvPicPr>
          <p:cNvPr id="5" name="Picture 2"/>
          <p:cNvPicPr>
            <a:picLocks noChangeAspect="1" noChangeArrowheads="1"/>
          </p:cNvPicPr>
          <p:nvPr/>
        </p:nvPicPr>
        <p:blipFill>
          <a:blip r:embed="rId4" cstate="screen"/>
          <a:srcRect/>
          <a:stretch>
            <a:fillRect/>
          </a:stretch>
        </p:blipFill>
        <p:spPr bwMode="auto">
          <a:xfrm>
            <a:off x="171968" y="3627326"/>
            <a:ext cx="4307565" cy="3230674"/>
          </a:xfrm>
          <a:prstGeom prst="rect">
            <a:avLst/>
          </a:prstGeom>
          <a:noFill/>
          <a:ln w="9525">
            <a:noFill/>
            <a:miter lim="800000"/>
            <a:headEnd/>
            <a:tailEnd/>
          </a:ln>
        </p:spPr>
      </p:pic>
      <p:sp>
        <p:nvSpPr>
          <p:cNvPr id="6" name="Freeform 5"/>
          <p:cNvSpPr/>
          <p:nvPr/>
        </p:nvSpPr>
        <p:spPr>
          <a:xfrm>
            <a:off x="4705565" y="1325366"/>
            <a:ext cx="3791164" cy="760288"/>
          </a:xfrm>
          <a:custGeom>
            <a:avLst/>
            <a:gdLst>
              <a:gd name="connsiteX0" fmla="*/ 1654139 w 3688423"/>
              <a:gd name="connsiteY0" fmla="*/ 143838 h 760288"/>
              <a:gd name="connsiteX1" fmla="*/ 1654139 w 3688423"/>
              <a:gd name="connsiteY1" fmla="*/ 143838 h 760288"/>
              <a:gd name="connsiteX2" fmla="*/ 215757 w 3688423"/>
              <a:gd name="connsiteY2" fmla="*/ 359596 h 760288"/>
              <a:gd name="connsiteX3" fmla="*/ 0 w 3688423"/>
              <a:gd name="connsiteY3" fmla="*/ 626724 h 760288"/>
              <a:gd name="connsiteX4" fmla="*/ 1448656 w 3688423"/>
              <a:gd name="connsiteY4" fmla="*/ 678095 h 760288"/>
              <a:gd name="connsiteX5" fmla="*/ 3061699 w 3688423"/>
              <a:gd name="connsiteY5" fmla="*/ 760288 h 760288"/>
              <a:gd name="connsiteX6" fmla="*/ 3678148 w 3688423"/>
              <a:gd name="connsiteY6" fmla="*/ 750014 h 760288"/>
              <a:gd name="connsiteX7" fmla="*/ 3688423 w 3688423"/>
              <a:gd name="connsiteY7" fmla="*/ 369870 h 760288"/>
              <a:gd name="connsiteX8" fmla="*/ 3236360 w 3688423"/>
              <a:gd name="connsiteY8" fmla="*/ 164387 h 760288"/>
              <a:gd name="connsiteX9" fmla="*/ 3133618 w 3688423"/>
              <a:gd name="connsiteY9" fmla="*/ 133564 h 760288"/>
              <a:gd name="connsiteX10" fmla="*/ 2496620 w 3688423"/>
              <a:gd name="connsiteY10" fmla="*/ 0 h 760288"/>
              <a:gd name="connsiteX11" fmla="*/ 1859623 w 3688423"/>
              <a:gd name="connsiteY11" fmla="*/ 82194 h 760288"/>
              <a:gd name="connsiteX0" fmla="*/ 1654139 w 3791164"/>
              <a:gd name="connsiteY0" fmla="*/ 143838 h 760288"/>
              <a:gd name="connsiteX1" fmla="*/ 1654139 w 3791164"/>
              <a:gd name="connsiteY1" fmla="*/ 143838 h 760288"/>
              <a:gd name="connsiteX2" fmla="*/ 215757 w 3791164"/>
              <a:gd name="connsiteY2" fmla="*/ 359596 h 760288"/>
              <a:gd name="connsiteX3" fmla="*/ 0 w 3791164"/>
              <a:gd name="connsiteY3" fmla="*/ 626724 h 760288"/>
              <a:gd name="connsiteX4" fmla="*/ 1448656 w 3791164"/>
              <a:gd name="connsiteY4" fmla="*/ 678095 h 760288"/>
              <a:gd name="connsiteX5" fmla="*/ 3061699 w 3791164"/>
              <a:gd name="connsiteY5" fmla="*/ 760288 h 760288"/>
              <a:gd name="connsiteX6" fmla="*/ 3678148 w 3791164"/>
              <a:gd name="connsiteY6" fmla="*/ 750014 h 760288"/>
              <a:gd name="connsiteX7" fmla="*/ 3791164 w 3791164"/>
              <a:gd name="connsiteY7" fmla="*/ 369870 h 760288"/>
              <a:gd name="connsiteX8" fmla="*/ 3236360 w 3791164"/>
              <a:gd name="connsiteY8" fmla="*/ 164387 h 760288"/>
              <a:gd name="connsiteX9" fmla="*/ 3133618 w 3791164"/>
              <a:gd name="connsiteY9" fmla="*/ 133564 h 760288"/>
              <a:gd name="connsiteX10" fmla="*/ 2496620 w 3791164"/>
              <a:gd name="connsiteY10" fmla="*/ 0 h 760288"/>
              <a:gd name="connsiteX11" fmla="*/ 1859623 w 3791164"/>
              <a:gd name="connsiteY11" fmla="*/ 82194 h 760288"/>
              <a:gd name="connsiteX0" fmla="*/ 1654139 w 3811712"/>
              <a:gd name="connsiteY0" fmla="*/ 143838 h 760288"/>
              <a:gd name="connsiteX1" fmla="*/ 1654139 w 3811712"/>
              <a:gd name="connsiteY1" fmla="*/ 143838 h 760288"/>
              <a:gd name="connsiteX2" fmla="*/ 215757 w 3811712"/>
              <a:gd name="connsiteY2" fmla="*/ 359596 h 760288"/>
              <a:gd name="connsiteX3" fmla="*/ 0 w 3811712"/>
              <a:gd name="connsiteY3" fmla="*/ 626724 h 760288"/>
              <a:gd name="connsiteX4" fmla="*/ 1448656 w 3811712"/>
              <a:gd name="connsiteY4" fmla="*/ 678095 h 760288"/>
              <a:gd name="connsiteX5" fmla="*/ 3061699 w 3811712"/>
              <a:gd name="connsiteY5" fmla="*/ 760288 h 760288"/>
              <a:gd name="connsiteX6" fmla="*/ 3811712 w 3811712"/>
              <a:gd name="connsiteY6" fmla="*/ 739740 h 760288"/>
              <a:gd name="connsiteX7" fmla="*/ 3791164 w 3811712"/>
              <a:gd name="connsiteY7" fmla="*/ 369870 h 760288"/>
              <a:gd name="connsiteX8" fmla="*/ 3236360 w 3811712"/>
              <a:gd name="connsiteY8" fmla="*/ 164387 h 760288"/>
              <a:gd name="connsiteX9" fmla="*/ 3133618 w 3811712"/>
              <a:gd name="connsiteY9" fmla="*/ 133564 h 760288"/>
              <a:gd name="connsiteX10" fmla="*/ 2496620 w 3811712"/>
              <a:gd name="connsiteY10" fmla="*/ 0 h 760288"/>
              <a:gd name="connsiteX11" fmla="*/ 1859623 w 3811712"/>
              <a:gd name="connsiteY11" fmla="*/ 82194 h 760288"/>
              <a:gd name="connsiteX0" fmla="*/ 1654139 w 3791164"/>
              <a:gd name="connsiteY0" fmla="*/ 143838 h 760288"/>
              <a:gd name="connsiteX1" fmla="*/ 1654139 w 3791164"/>
              <a:gd name="connsiteY1" fmla="*/ 143838 h 760288"/>
              <a:gd name="connsiteX2" fmla="*/ 215757 w 3791164"/>
              <a:gd name="connsiteY2" fmla="*/ 359596 h 760288"/>
              <a:gd name="connsiteX3" fmla="*/ 0 w 3791164"/>
              <a:gd name="connsiteY3" fmla="*/ 626724 h 760288"/>
              <a:gd name="connsiteX4" fmla="*/ 1448656 w 3791164"/>
              <a:gd name="connsiteY4" fmla="*/ 678095 h 760288"/>
              <a:gd name="connsiteX5" fmla="*/ 3061699 w 3791164"/>
              <a:gd name="connsiteY5" fmla="*/ 760288 h 760288"/>
              <a:gd name="connsiteX6" fmla="*/ 3780890 w 3791164"/>
              <a:gd name="connsiteY6" fmla="*/ 719192 h 760288"/>
              <a:gd name="connsiteX7" fmla="*/ 3791164 w 3791164"/>
              <a:gd name="connsiteY7" fmla="*/ 369870 h 760288"/>
              <a:gd name="connsiteX8" fmla="*/ 3236360 w 3791164"/>
              <a:gd name="connsiteY8" fmla="*/ 164387 h 760288"/>
              <a:gd name="connsiteX9" fmla="*/ 3133618 w 3791164"/>
              <a:gd name="connsiteY9" fmla="*/ 133564 h 760288"/>
              <a:gd name="connsiteX10" fmla="*/ 2496620 w 3791164"/>
              <a:gd name="connsiteY10" fmla="*/ 0 h 760288"/>
              <a:gd name="connsiteX11" fmla="*/ 1859623 w 3791164"/>
              <a:gd name="connsiteY11" fmla="*/ 82194 h 76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1164" h="760288">
                <a:moveTo>
                  <a:pt x="1654139" y="143838"/>
                </a:moveTo>
                <a:lnTo>
                  <a:pt x="1654139" y="143838"/>
                </a:lnTo>
                <a:lnTo>
                  <a:pt x="215757" y="359596"/>
                </a:lnTo>
                <a:lnTo>
                  <a:pt x="0" y="626724"/>
                </a:lnTo>
                <a:lnTo>
                  <a:pt x="1448656" y="678095"/>
                </a:lnTo>
                <a:lnTo>
                  <a:pt x="3061699" y="760288"/>
                </a:lnTo>
                <a:lnTo>
                  <a:pt x="3780890" y="719192"/>
                </a:lnTo>
                <a:lnTo>
                  <a:pt x="3791164" y="369870"/>
                </a:lnTo>
                <a:lnTo>
                  <a:pt x="3236360" y="164387"/>
                </a:lnTo>
                <a:lnTo>
                  <a:pt x="3133618" y="133564"/>
                </a:lnTo>
                <a:lnTo>
                  <a:pt x="2496620" y="0"/>
                </a:lnTo>
                <a:lnTo>
                  <a:pt x="1859623" y="82194"/>
                </a:lnTo>
              </a:path>
            </a:pathLst>
          </a:custGeom>
          <a:solidFill>
            <a:srgbClr val="92D050">
              <a:alpha val="60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74661" y="4921321"/>
            <a:ext cx="2578813" cy="606176"/>
          </a:xfrm>
          <a:custGeom>
            <a:avLst/>
            <a:gdLst>
              <a:gd name="connsiteX0" fmla="*/ 92467 w 2578813"/>
              <a:gd name="connsiteY0" fmla="*/ 606176 h 606176"/>
              <a:gd name="connsiteX1" fmla="*/ 1828800 w 2578813"/>
              <a:gd name="connsiteY1" fmla="*/ 493160 h 606176"/>
              <a:gd name="connsiteX2" fmla="*/ 2578813 w 2578813"/>
              <a:gd name="connsiteY2" fmla="*/ 472612 h 606176"/>
              <a:gd name="connsiteX3" fmla="*/ 1510301 w 2578813"/>
              <a:gd name="connsiteY3" fmla="*/ 195209 h 606176"/>
              <a:gd name="connsiteX4" fmla="*/ 1315092 w 2578813"/>
              <a:gd name="connsiteY4" fmla="*/ 174661 h 606176"/>
              <a:gd name="connsiteX5" fmla="*/ 534256 w 2578813"/>
              <a:gd name="connsiteY5" fmla="*/ 30823 h 606176"/>
              <a:gd name="connsiteX6" fmla="*/ 195209 w 2578813"/>
              <a:gd name="connsiteY6" fmla="*/ 0 h 606176"/>
              <a:gd name="connsiteX7" fmla="*/ 0 w 2578813"/>
              <a:gd name="connsiteY7" fmla="*/ 30823 h 606176"/>
              <a:gd name="connsiteX8" fmla="*/ 0 w 2578813"/>
              <a:gd name="connsiteY8" fmla="*/ 606176 h 606176"/>
              <a:gd name="connsiteX9" fmla="*/ 143838 w 2578813"/>
              <a:gd name="connsiteY9" fmla="*/ 606176 h 60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8813" h="606176">
                <a:moveTo>
                  <a:pt x="92467" y="606176"/>
                </a:moveTo>
                <a:lnTo>
                  <a:pt x="1828800" y="493160"/>
                </a:lnTo>
                <a:lnTo>
                  <a:pt x="2578813" y="472612"/>
                </a:lnTo>
                <a:lnTo>
                  <a:pt x="1510301" y="195209"/>
                </a:lnTo>
                <a:lnTo>
                  <a:pt x="1315092" y="174661"/>
                </a:lnTo>
                <a:lnTo>
                  <a:pt x="534256" y="30823"/>
                </a:lnTo>
                <a:lnTo>
                  <a:pt x="195209" y="0"/>
                </a:lnTo>
                <a:lnTo>
                  <a:pt x="0" y="30823"/>
                </a:lnTo>
                <a:lnTo>
                  <a:pt x="0" y="606176"/>
                </a:lnTo>
                <a:lnTo>
                  <a:pt x="143838" y="606176"/>
                </a:lnTo>
              </a:path>
            </a:pathLst>
          </a:custGeom>
          <a:solidFill>
            <a:srgbClr val="92D050">
              <a:alpha val="60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845996" y="5260369"/>
            <a:ext cx="1294543" cy="873303"/>
          </a:xfrm>
          <a:custGeom>
            <a:avLst/>
            <a:gdLst>
              <a:gd name="connsiteX0" fmla="*/ 0 w 1294543"/>
              <a:gd name="connsiteY0" fmla="*/ 0 h 873303"/>
              <a:gd name="connsiteX1" fmla="*/ 1294543 w 1294543"/>
              <a:gd name="connsiteY1" fmla="*/ 873303 h 873303"/>
            </a:gdLst>
            <a:ahLst/>
            <a:cxnLst>
              <a:cxn ang="0">
                <a:pos x="connsiteX0" y="connsiteY0"/>
              </a:cxn>
              <a:cxn ang="0">
                <a:pos x="connsiteX1" y="connsiteY1"/>
              </a:cxn>
            </a:cxnLst>
            <a:rect l="l" t="t" r="r" b="b"/>
            <a:pathLst>
              <a:path w="1294543" h="873303">
                <a:moveTo>
                  <a:pt x="0" y="0"/>
                </a:moveTo>
                <a:lnTo>
                  <a:pt x="1294543" y="873303"/>
                </a:lnTo>
              </a:path>
            </a:pathLst>
          </a:custGeom>
          <a:ln w="381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6265524" y="4816868"/>
            <a:ext cx="1337352" cy="607887"/>
          </a:xfrm>
          <a:custGeom>
            <a:avLst/>
            <a:gdLst>
              <a:gd name="connsiteX0" fmla="*/ 0 w 1294543"/>
              <a:gd name="connsiteY0" fmla="*/ 0 h 873303"/>
              <a:gd name="connsiteX1" fmla="*/ 1294543 w 1294543"/>
              <a:gd name="connsiteY1" fmla="*/ 873303 h 873303"/>
            </a:gdLst>
            <a:ahLst/>
            <a:cxnLst>
              <a:cxn ang="0">
                <a:pos x="connsiteX0" y="connsiteY0"/>
              </a:cxn>
              <a:cxn ang="0">
                <a:pos x="connsiteX1" y="connsiteY1"/>
              </a:cxn>
            </a:cxnLst>
            <a:rect l="l" t="t" r="r" b="b"/>
            <a:pathLst>
              <a:path w="1294543" h="873303">
                <a:moveTo>
                  <a:pt x="0" y="0"/>
                </a:moveTo>
                <a:lnTo>
                  <a:pt x="1294543" y="873303"/>
                </a:lnTo>
              </a:path>
            </a:pathLst>
          </a:custGeom>
          <a:ln w="3810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CN0277"/>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111492" y="1989948"/>
            <a:ext cx="4032508" cy="34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8216" y="293368"/>
            <a:ext cx="7690338" cy="1335657"/>
          </a:xfrm>
        </p:spPr>
        <p:txBody>
          <a:bodyPr>
            <a:normAutofit/>
          </a:bodyPr>
          <a:lstStyle/>
          <a:p>
            <a:pPr algn="ctr"/>
            <a:r>
              <a:rPr lang="en-US" dirty="0"/>
              <a:t>Three Bays Impaired by Excess Nitrogen and Bacteria</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0" y="2028541"/>
            <a:ext cx="4637864" cy="3495868"/>
          </a:xfrm>
          <a:prstGeom prst="rect">
            <a:avLst/>
          </a:prstGeom>
        </p:spPr>
      </p:pic>
      <p:cxnSp>
        <p:nvCxnSpPr>
          <p:cNvPr id="7" name="Straight Arrow Connector 6"/>
          <p:cNvCxnSpPr/>
          <p:nvPr/>
        </p:nvCxnSpPr>
        <p:spPr>
          <a:xfrm flipH="1">
            <a:off x="362164" y="3447126"/>
            <a:ext cx="243192" cy="894945"/>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831524" y="3447126"/>
            <a:ext cx="33852" cy="1098109"/>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575352" y="2013891"/>
            <a:ext cx="2125024" cy="2587032"/>
          </a:xfrm>
          <a:prstGeom prst="rect">
            <a:avLst/>
          </a:prstGeom>
        </p:spPr>
      </p:pic>
      <p:pic>
        <p:nvPicPr>
          <p:cNvPr id="12" name="Picture 2" descr="Image result for stormwater drainage area"/>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836961" y="4600923"/>
            <a:ext cx="1626190" cy="225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792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CW-2:  Cordwood Landing</a:t>
            </a:r>
          </a:p>
        </p:txBody>
      </p:sp>
      <p:pic>
        <p:nvPicPr>
          <p:cNvPr id="10242" name="Picture 2"/>
          <p:cNvPicPr>
            <a:picLocks noGrp="1" noChangeAspect="1" noChangeArrowheads="1"/>
          </p:cNvPicPr>
          <p:nvPr>
            <p:ph sz="half" idx="2"/>
          </p:nvPr>
        </p:nvPicPr>
        <p:blipFill>
          <a:blip r:embed="rId2" cstate="screen"/>
          <a:stretch>
            <a:fillRect/>
          </a:stretch>
        </p:blipFill>
        <p:spPr bwMode="auto">
          <a:xfrm>
            <a:off x="284192" y="1765335"/>
            <a:ext cx="3763826" cy="5018434"/>
          </a:xfrm>
          <a:prstGeom prst="rect">
            <a:avLst/>
          </a:prstGeom>
          <a:noFill/>
          <a:ln w="9525">
            <a:noFill/>
            <a:miter lim="800000"/>
            <a:headEnd/>
            <a:tailEnd/>
          </a:ln>
        </p:spPr>
      </p:pic>
      <p:pic>
        <p:nvPicPr>
          <p:cNvPr id="10243" name="Picture 3"/>
          <p:cNvPicPr>
            <a:picLocks noGrp="1" noChangeAspect="1" noChangeArrowheads="1"/>
          </p:cNvPicPr>
          <p:nvPr>
            <p:ph sz="quarter" idx="4"/>
          </p:nvPr>
        </p:nvPicPr>
        <p:blipFill>
          <a:blip r:embed="rId3" cstate="screen"/>
          <a:srcRect/>
          <a:stretch>
            <a:fillRect/>
          </a:stretch>
        </p:blipFill>
        <p:spPr bwMode="auto">
          <a:xfrm>
            <a:off x="4356582" y="2592072"/>
            <a:ext cx="4561387" cy="342104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11266" name="Picture 2"/>
          <p:cNvPicPr>
            <a:picLocks noGrp="1" noChangeAspect="1" noChangeArrowheads="1"/>
          </p:cNvPicPr>
          <p:nvPr>
            <p:ph sz="half" idx="2"/>
          </p:nvPr>
        </p:nvPicPr>
        <p:blipFill>
          <a:blip r:embed="rId2" cstate="screen"/>
          <a:srcRect/>
          <a:stretch>
            <a:fillRect/>
          </a:stretch>
        </p:blipFill>
        <p:spPr bwMode="auto">
          <a:xfrm>
            <a:off x="346629" y="488847"/>
            <a:ext cx="7410360" cy="5557770"/>
          </a:xfrm>
          <a:prstGeom prst="rect">
            <a:avLst/>
          </a:prstGeom>
          <a:noFill/>
          <a:ln w="9525">
            <a:noFill/>
            <a:miter lim="800000"/>
            <a:headEnd/>
            <a:tailEnd/>
          </a:ln>
        </p:spPr>
      </p:pic>
      <p:sp>
        <p:nvSpPr>
          <p:cNvPr id="9" name="Freeform 8"/>
          <p:cNvSpPr/>
          <p:nvPr/>
        </p:nvSpPr>
        <p:spPr>
          <a:xfrm>
            <a:off x="3842535" y="2948683"/>
            <a:ext cx="1212350" cy="2979506"/>
          </a:xfrm>
          <a:custGeom>
            <a:avLst/>
            <a:gdLst>
              <a:gd name="connsiteX0" fmla="*/ 1212350 w 1212350"/>
              <a:gd name="connsiteY0" fmla="*/ 2979506 h 2979506"/>
              <a:gd name="connsiteX1" fmla="*/ 482885 w 1212350"/>
              <a:gd name="connsiteY1" fmla="*/ 1623317 h 2979506"/>
              <a:gd name="connsiteX2" fmla="*/ 82193 w 1212350"/>
              <a:gd name="connsiteY2" fmla="*/ 945223 h 2979506"/>
              <a:gd name="connsiteX3" fmla="*/ 0 w 1212350"/>
              <a:gd name="connsiteY3" fmla="*/ 636998 h 2979506"/>
              <a:gd name="connsiteX4" fmla="*/ 287676 w 1212350"/>
              <a:gd name="connsiteY4" fmla="*/ 318499 h 2979506"/>
              <a:gd name="connsiteX5" fmla="*/ 513708 w 1212350"/>
              <a:gd name="connsiteY5" fmla="*/ 174661 h 2979506"/>
              <a:gd name="connsiteX6" fmla="*/ 595901 w 1212350"/>
              <a:gd name="connsiteY6" fmla="*/ 0 h 297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2350" h="2979506">
                <a:moveTo>
                  <a:pt x="1212350" y="2979506"/>
                </a:moveTo>
                <a:lnTo>
                  <a:pt x="482885" y="1623317"/>
                </a:lnTo>
                <a:lnTo>
                  <a:pt x="82193" y="945223"/>
                </a:lnTo>
                <a:lnTo>
                  <a:pt x="0" y="636998"/>
                </a:lnTo>
                <a:lnTo>
                  <a:pt x="287676" y="318499"/>
                </a:lnTo>
                <a:lnTo>
                  <a:pt x="513708" y="174661"/>
                </a:lnTo>
                <a:lnTo>
                  <a:pt x="595901" y="0"/>
                </a:lnTo>
              </a:path>
            </a:pathLst>
          </a:cu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037745" y="2226066"/>
            <a:ext cx="1417834" cy="609600"/>
          </a:xfrm>
          <a:custGeom>
            <a:avLst/>
            <a:gdLst>
              <a:gd name="connsiteX0" fmla="*/ 51371 w 1273995"/>
              <a:gd name="connsiteY0" fmla="*/ 400692 h 544530"/>
              <a:gd name="connsiteX1" fmla="*/ 308225 w 1273995"/>
              <a:gd name="connsiteY1" fmla="*/ 544530 h 544530"/>
              <a:gd name="connsiteX2" fmla="*/ 554804 w 1273995"/>
              <a:gd name="connsiteY2" fmla="*/ 544530 h 544530"/>
              <a:gd name="connsiteX3" fmla="*/ 955496 w 1273995"/>
              <a:gd name="connsiteY3" fmla="*/ 534256 h 544530"/>
              <a:gd name="connsiteX4" fmla="*/ 1140431 w 1273995"/>
              <a:gd name="connsiteY4" fmla="*/ 441789 h 544530"/>
              <a:gd name="connsiteX5" fmla="*/ 1253447 w 1273995"/>
              <a:gd name="connsiteY5" fmla="*/ 380144 h 544530"/>
              <a:gd name="connsiteX6" fmla="*/ 1273995 w 1273995"/>
              <a:gd name="connsiteY6" fmla="*/ 287676 h 544530"/>
              <a:gd name="connsiteX7" fmla="*/ 1253447 w 1273995"/>
              <a:gd name="connsiteY7" fmla="*/ 184935 h 544530"/>
              <a:gd name="connsiteX8" fmla="*/ 904126 w 1273995"/>
              <a:gd name="connsiteY8" fmla="*/ 10274 h 544530"/>
              <a:gd name="connsiteX9" fmla="*/ 493159 w 1273995"/>
              <a:gd name="connsiteY9" fmla="*/ 0 h 544530"/>
              <a:gd name="connsiteX10" fmla="*/ 318499 w 1273995"/>
              <a:gd name="connsiteY10" fmla="*/ 61645 h 544530"/>
              <a:gd name="connsiteX11" fmla="*/ 123290 w 1273995"/>
              <a:gd name="connsiteY11" fmla="*/ 195209 h 544530"/>
              <a:gd name="connsiteX12" fmla="*/ 0 w 1273995"/>
              <a:gd name="connsiteY12" fmla="*/ 308225 h 544530"/>
              <a:gd name="connsiteX13" fmla="*/ 51371 w 1273995"/>
              <a:gd name="connsiteY13" fmla="*/ 400692 h 544530"/>
              <a:gd name="connsiteX0" fmla="*/ 0 w 1273995"/>
              <a:gd name="connsiteY0" fmla="*/ 462337 h 544530"/>
              <a:gd name="connsiteX1" fmla="*/ 308225 w 1273995"/>
              <a:gd name="connsiteY1" fmla="*/ 544530 h 544530"/>
              <a:gd name="connsiteX2" fmla="*/ 554804 w 1273995"/>
              <a:gd name="connsiteY2" fmla="*/ 544530 h 544530"/>
              <a:gd name="connsiteX3" fmla="*/ 955496 w 1273995"/>
              <a:gd name="connsiteY3" fmla="*/ 534256 h 544530"/>
              <a:gd name="connsiteX4" fmla="*/ 1140431 w 1273995"/>
              <a:gd name="connsiteY4" fmla="*/ 441789 h 544530"/>
              <a:gd name="connsiteX5" fmla="*/ 1253447 w 1273995"/>
              <a:gd name="connsiteY5" fmla="*/ 380144 h 544530"/>
              <a:gd name="connsiteX6" fmla="*/ 1273995 w 1273995"/>
              <a:gd name="connsiteY6" fmla="*/ 287676 h 544530"/>
              <a:gd name="connsiteX7" fmla="*/ 1253447 w 1273995"/>
              <a:gd name="connsiteY7" fmla="*/ 184935 h 544530"/>
              <a:gd name="connsiteX8" fmla="*/ 904126 w 1273995"/>
              <a:gd name="connsiteY8" fmla="*/ 10274 h 544530"/>
              <a:gd name="connsiteX9" fmla="*/ 493159 w 1273995"/>
              <a:gd name="connsiteY9" fmla="*/ 0 h 544530"/>
              <a:gd name="connsiteX10" fmla="*/ 318499 w 1273995"/>
              <a:gd name="connsiteY10" fmla="*/ 61645 h 544530"/>
              <a:gd name="connsiteX11" fmla="*/ 123290 w 1273995"/>
              <a:gd name="connsiteY11" fmla="*/ 195209 h 544530"/>
              <a:gd name="connsiteX12" fmla="*/ 0 w 1273995"/>
              <a:gd name="connsiteY12" fmla="*/ 308225 h 544530"/>
              <a:gd name="connsiteX13" fmla="*/ 0 w 1273995"/>
              <a:gd name="connsiteY13" fmla="*/ 462337 h 544530"/>
              <a:gd name="connsiteX0" fmla="*/ 0 w 1417834"/>
              <a:gd name="connsiteY0" fmla="*/ 462337 h 544530"/>
              <a:gd name="connsiteX1" fmla="*/ 308225 w 1417834"/>
              <a:gd name="connsiteY1" fmla="*/ 544530 h 544530"/>
              <a:gd name="connsiteX2" fmla="*/ 554804 w 1417834"/>
              <a:gd name="connsiteY2" fmla="*/ 544530 h 544530"/>
              <a:gd name="connsiteX3" fmla="*/ 955496 w 1417834"/>
              <a:gd name="connsiteY3" fmla="*/ 534256 h 544530"/>
              <a:gd name="connsiteX4" fmla="*/ 1140431 w 1417834"/>
              <a:gd name="connsiteY4" fmla="*/ 441789 h 544530"/>
              <a:gd name="connsiteX5" fmla="*/ 1417834 w 1417834"/>
              <a:gd name="connsiteY5" fmla="*/ 441789 h 544530"/>
              <a:gd name="connsiteX6" fmla="*/ 1273995 w 1417834"/>
              <a:gd name="connsiteY6" fmla="*/ 287676 h 544530"/>
              <a:gd name="connsiteX7" fmla="*/ 1253447 w 1417834"/>
              <a:gd name="connsiteY7" fmla="*/ 184935 h 544530"/>
              <a:gd name="connsiteX8" fmla="*/ 904126 w 1417834"/>
              <a:gd name="connsiteY8" fmla="*/ 10274 h 544530"/>
              <a:gd name="connsiteX9" fmla="*/ 493159 w 1417834"/>
              <a:gd name="connsiteY9" fmla="*/ 0 h 544530"/>
              <a:gd name="connsiteX10" fmla="*/ 318499 w 1417834"/>
              <a:gd name="connsiteY10" fmla="*/ 61645 h 544530"/>
              <a:gd name="connsiteX11" fmla="*/ 123290 w 1417834"/>
              <a:gd name="connsiteY11" fmla="*/ 195209 h 544530"/>
              <a:gd name="connsiteX12" fmla="*/ 0 w 1417834"/>
              <a:gd name="connsiteY12" fmla="*/ 308225 h 544530"/>
              <a:gd name="connsiteX13" fmla="*/ 0 w 1417834"/>
              <a:gd name="connsiteY13" fmla="*/ 462337 h 544530"/>
              <a:gd name="connsiteX0" fmla="*/ 0 w 1417834"/>
              <a:gd name="connsiteY0" fmla="*/ 462337 h 544530"/>
              <a:gd name="connsiteX1" fmla="*/ 308225 w 1417834"/>
              <a:gd name="connsiteY1" fmla="*/ 544530 h 544530"/>
              <a:gd name="connsiteX2" fmla="*/ 554804 w 1417834"/>
              <a:gd name="connsiteY2" fmla="*/ 544530 h 544530"/>
              <a:gd name="connsiteX3" fmla="*/ 955496 w 1417834"/>
              <a:gd name="connsiteY3" fmla="*/ 534256 h 544530"/>
              <a:gd name="connsiteX4" fmla="*/ 1140431 w 1417834"/>
              <a:gd name="connsiteY4" fmla="*/ 441789 h 544530"/>
              <a:gd name="connsiteX5" fmla="*/ 1417834 w 1417834"/>
              <a:gd name="connsiteY5" fmla="*/ 441789 h 544530"/>
              <a:gd name="connsiteX6" fmla="*/ 1273995 w 1417834"/>
              <a:gd name="connsiteY6" fmla="*/ 287676 h 544530"/>
              <a:gd name="connsiteX7" fmla="*/ 1356188 w 1417834"/>
              <a:gd name="connsiteY7" fmla="*/ 133564 h 544530"/>
              <a:gd name="connsiteX8" fmla="*/ 904126 w 1417834"/>
              <a:gd name="connsiteY8" fmla="*/ 10274 h 544530"/>
              <a:gd name="connsiteX9" fmla="*/ 493159 w 1417834"/>
              <a:gd name="connsiteY9" fmla="*/ 0 h 544530"/>
              <a:gd name="connsiteX10" fmla="*/ 318499 w 1417834"/>
              <a:gd name="connsiteY10" fmla="*/ 61645 h 544530"/>
              <a:gd name="connsiteX11" fmla="*/ 123290 w 1417834"/>
              <a:gd name="connsiteY11" fmla="*/ 195209 h 544530"/>
              <a:gd name="connsiteX12" fmla="*/ 0 w 1417834"/>
              <a:gd name="connsiteY12" fmla="*/ 308225 h 544530"/>
              <a:gd name="connsiteX13" fmla="*/ 0 w 1417834"/>
              <a:gd name="connsiteY13" fmla="*/ 462337 h 544530"/>
              <a:gd name="connsiteX0" fmla="*/ 0 w 1417834"/>
              <a:gd name="connsiteY0" fmla="*/ 513708 h 595901"/>
              <a:gd name="connsiteX1" fmla="*/ 308225 w 1417834"/>
              <a:gd name="connsiteY1" fmla="*/ 595901 h 595901"/>
              <a:gd name="connsiteX2" fmla="*/ 554804 w 1417834"/>
              <a:gd name="connsiteY2" fmla="*/ 595901 h 595901"/>
              <a:gd name="connsiteX3" fmla="*/ 955496 w 1417834"/>
              <a:gd name="connsiteY3" fmla="*/ 585627 h 595901"/>
              <a:gd name="connsiteX4" fmla="*/ 1140431 w 1417834"/>
              <a:gd name="connsiteY4" fmla="*/ 493160 h 595901"/>
              <a:gd name="connsiteX5" fmla="*/ 1417834 w 1417834"/>
              <a:gd name="connsiteY5" fmla="*/ 493160 h 595901"/>
              <a:gd name="connsiteX6" fmla="*/ 1273995 w 1417834"/>
              <a:gd name="connsiteY6" fmla="*/ 339047 h 595901"/>
              <a:gd name="connsiteX7" fmla="*/ 1356188 w 1417834"/>
              <a:gd name="connsiteY7" fmla="*/ 184935 h 595901"/>
              <a:gd name="connsiteX8" fmla="*/ 1315092 w 1417834"/>
              <a:gd name="connsiteY8" fmla="*/ 0 h 595901"/>
              <a:gd name="connsiteX9" fmla="*/ 493159 w 1417834"/>
              <a:gd name="connsiteY9" fmla="*/ 51371 h 595901"/>
              <a:gd name="connsiteX10" fmla="*/ 318499 w 1417834"/>
              <a:gd name="connsiteY10" fmla="*/ 113016 h 595901"/>
              <a:gd name="connsiteX11" fmla="*/ 123290 w 1417834"/>
              <a:gd name="connsiteY11" fmla="*/ 246580 h 595901"/>
              <a:gd name="connsiteX12" fmla="*/ 0 w 1417834"/>
              <a:gd name="connsiteY12" fmla="*/ 359596 h 595901"/>
              <a:gd name="connsiteX13" fmla="*/ 0 w 1417834"/>
              <a:gd name="connsiteY13" fmla="*/ 513708 h 595901"/>
              <a:gd name="connsiteX0" fmla="*/ 0 w 1417834"/>
              <a:gd name="connsiteY0" fmla="*/ 527407 h 609600"/>
              <a:gd name="connsiteX1" fmla="*/ 308225 w 1417834"/>
              <a:gd name="connsiteY1" fmla="*/ 609600 h 609600"/>
              <a:gd name="connsiteX2" fmla="*/ 554804 w 1417834"/>
              <a:gd name="connsiteY2" fmla="*/ 609600 h 609600"/>
              <a:gd name="connsiteX3" fmla="*/ 955496 w 1417834"/>
              <a:gd name="connsiteY3" fmla="*/ 599326 h 609600"/>
              <a:gd name="connsiteX4" fmla="*/ 1140431 w 1417834"/>
              <a:gd name="connsiteY4" fmla="*/ 506859 h 609600"/>
              <a:gd name="connsiteX5" fmla="*/ 1417834 w 1417834"/>
              <a:gd name="connsiteY5" fmla="*/ 506859 h 609600"/>
              <a:gd name="connsiteX6" fmla="*/ 1273995 w 1417834"/>
              <a:gd name="connsiteY6" fmla="*/ 352746 h 609600"/>
              <a:gd name="connsiteX7" fmla="*/ 1356188 w 1417834"/>
              <a:gd name="connsiteY7" fmla="*/ 198634 h 609600"/>
              <a:gd name="connsiteX8" fmla="*/ 1315092 w 1417834"/>
              <a:gd name="connsiteY8" fmla="*/ 13699 h 609600"/>
              <a:gd name="connsiteX9" fmla="*/ 493159 w 1417834"/>
              <a:gd name="connsiteY9" fmla="*/ 65070 h 609600"/>
              <a:gd name="connsiteX10" fmla="*/ 318499 w 1417834"/>
              <a:gd name="connsiteY10" fmla="*/ 126715 h 609600"/>
              <a:gd name="connsiteX11" fmla="*/ 123290 w 1417834"/>
              <a:gd name="connsiteY11" fmla="*/ 260279 h 609600"/>
              <a:gd name="connsiteX12" fmla="*/ 0 w 1417834"/>
              <a:gd name="connsiteY12" fmla="*/ 373295 h 609600"/>
              <a:gd name="connsiteX13" fmla="*/ 0 w 1417834"/>
              <a:gd name="connsiteY13" fmla="*/ 527407 h 609600"/>
              <a:gd name="connsiteX0" fmla="*/ 0 w 1417834"/>
              <a:gd name="connsiteY0" fmla="*/ 527407 h 609600"/>
              <a:gd name="connsiteX1" fmla="*/ 308225 w 1417834"/>
              <a:gd name="connsiteY1" fmla="*/ 609600 h 609600"/>
              <a:gd name="connsiteX2" fmla="*/ 554804 w 1417834"/>
              <a:gd name="connsiteY2" fmla="*/ 609600 h 609600"/>
              <a:gd name="connsiteX3" fmla="*/ 955496 w 1417834"/>
              <a:gd name="connsiteY3" fmla="*/ 599326 h 609600"/>
              <a:gd name="connsiteX4" fmla="*/ 1140431 w 1417834"/>
              <a:gd name="connsiteY4" fmla="*/ 506859 h 609600"/>
              <a:gd name="connsiteX5" fmla="*/ 1417834 w 1417834"/>
              <a:gd name="connsiteY5" fmla="*/ 506859 h 609600"/>
              <a:gd name="connsiteX6" fmla="*/ 1273995 w 1417834"/>
              <a:gd name="connsiteY6" fmla="*/ 352746 h 609600"/>
              <a:gd name="connsiteX7" fmla="*/ 1356188 w 1417834"/>
              <a:gd name="connsiteY7" fmla="*/ 198634 h 609600"/>
              <a:gd name="connsiteX8" fmla="*/ 1315092 w 1417834"/>
              <a:gd name="connsiteY8" fmla="*/ 13699 h 609600"/>
              <a:gd name="connsiteX9" fmla="*/ 174660 w 1417834"/>
              <a:gd name="connsiteY9" fmla="*/ 85619 h 609600"/>
              <a:gd name="connsiteX10" fmla="*/ 318499 w 1417834"/>
              <a:gd name="connsiteY10" fmla="*/ 126715 h 609600"/>
              <a:gd name="connsiteX11" fmla="*/ 123290 w 1417834"/>
              <a:gd name="connsiteY11" fmla="*/ 260279 h 609600"/>
              <a:gd name="connsiteX12" fmla="*/ 0 w 1417834"/>
              <a:gd name="connsiteY12" fmla="*/ 373295 h 609600"/>
              <a:gd name="connsiteX13" fmla="*/ 0 w 1417834"/>
              <a:gd name="connsiteY13" fmla="*/ 527407 h 609600"/>
              <a:gd name="connsiteX0" fmla="*/ 0 w 1417834"/>
              <a:gd name="connsiteY0" fmla="*/ 527407 h 609600"/>
              <a:gd name="connsiteX1" fmla="*/ 308225 w 1417834"/>
              <a:gd name="connsiteY1" fmla="*/ 609600 h 609600"/>
              <a:gd name="connsiteX2" fmla="*/ 554804 w 1417834"/>
              <a:gd name="connsiteY2" fmla="*/ 609600 h 609600"/>
              <a:gd name="connsiteX3" fmla="*/ 955496 w 1417834"/>
              <a:gd name="connsiteY3" fmla="*/ 599326 h 609600"/>
              <a:gd name="connsiteX4" fmla="*/ 1140431 w 1417834"/>
              <a:gd name="connsiteY4" fmla="*/ 506859 h 609600"/>
              <a:gd name="connsiteX5" fmla="*/ 1417834 w 1417834"/>
              <a:gd name="connsiteY5" fmla="*/ 506859 h 609600"/>
              <a:gd name="connsiteX6" fmla="*/ 1273995 w 1417834"/>
              <a:gd name="connsiteY6" fmla="*/ 352746 h 609600"/>
              <a:gd name="connsiteX7" fmla="*/ 1356188 w 1417834"/>
              <a:gd name="connsiteY7" fmla="*/ 198634 h 609600"/>
              <a:gd name="connsiteX8" fmla="*/ 1315092 w 1417834"/>
              <a:gd name="connsiteY8" fmla="*/ 13699 h 609600"/>
              <a:gd name="connsiteX9" fmla="*/ 174660 w 1417834"/>
              <a:gd name="connsiteY9" fmla="*/ 85619 h 609600"/>
              <a:gd name="connsiteX10" fmla="*/ 102742 w 1417834"/>
              <a:gd name="connsiteY10" fmla="*/ 106167 h 609600"/>
              <a:gd name="connsiteX11" fmla="*/ 123290 w 1417834"/>
              <a:gd name="connsiteY11" fmla="*/ 260279 h 609600"/>
              <a:gd name="connsiteX12" fmla="*/ 0 w 1417834"/>
              <a:gd name="connsiteY12" fmla="*/ 373295 h 609600"/>
              <a:gd name="connsiteX13" fmla="*/ 0 w 1417834"/>
              <a:gd name="connsiteY13" fmla="*/ 527407 h 609600"/>
              <a:gd name="connsiteX0" fmla="*/ 0 w 1417834"/>
              <a:gd name="connsiteY0" fmla="*/ 527407 h 609600"/>
              <a:gd name="connsiteX1" fmla="*/ 308225 w 1417834"/>
              <a:gd name="connsiteY1" fmla="*/ 609600 h 609600"/>
              <a:gd name="connsiteX2" fmla="*/ 554804 w 1417834"/>
              <a:gd name="connsiteY2" fmla="*/ 609600 h 609600"/>
              <a:gd name="connsiteX3" fmla="*/ 955496 w 1417834"/>
              <a:gd name="connsiteY3" fmla="*/ 599326 h 609600"/>
              <a:gd name="connsiteX4" fmla="*/ 1140431 w 1417834"/>
              <a:gd name="connsiteY4" fmla="*/ 506859 h 609600"/>
              <a:gd name="connsiteX5" fmla="*/ 1417834 w 1417834"/>
              <a:gd name="connsiteY5" fmla="*/ 506859 h 609600"/>
              <a:gd name="connsiteX6" fmla="*/ 1273995 w 1417834"/>
              <a:gd name="connsiteY6" fmla="*/ 352746 h 609600"/>
              <a:gd name="connsiteX7" fmla="*/ 1356188 w 1417834"/>
              <a:gd name="connsiteY7" fmla="*/ 198634 h 609600"/>
              <a:gd name="connsiteX8" fmla="*/ 1315092 w 1417834"/>
              <a:gd name="connsiteY8" fmla="*/ 13699 h 609600"/>
              <a:gd name="connsiteX9" fmla="*/ 174660 w 1417834"/>
              <a:gd name="connsiteY9" fmla="*/ 85619 h 609600"/>
              <a:gd name="connsiteX10" fmla="*/ 102742 w 1417834"/>
              <a:gd name="connsiteY10" fmla="*/ 106167 h 609600"/>
              <a:gd name="connsiteX11" fmla="*/ 30822 w 1417834"/>
              <a:gd name="connsiteY11" fmla="*/ 260279 h 609600"/>
              <a:gd name="connsiteX12" fmla="*/ 0 w 1417834"/>
              <a:gd name="connsiteY12" fmla="*/ 373295 h 609600"/>
              <a:gd name="connsiteX13" fmla="*/ 0 w 1417834"/>
              <a:gd name="connsiteY13" fmla="*/ 527407 h 609600"/>
              <a:gd name="connsiteX0" fmla="*/ 0 w 1417834"/>
              <a:gd name="connsiteY0" fmla="*/ 527407 h 609600"/>
              <a:gd name="connsiteX1" fmla="*/ 308225 w 1417834"/>
              <a:gd name="connsiteY1" fmla="*/ 609600 h 609600"/>
              <a:gd name="connsiteX2" fmla="*/ 554804 w 1417834"/>
              <a:gd name="connsiteY2" fmla="*/ 609600 h 609600"/>
              <a:gd name="connsiteX3" fmla="*/ 955496 w 1417834"/>
              <a:gd name="connsiteY3" fmla="*/ 599326 h 609600"/>
              <a:gd name="connsiteX4" fmla="*/ 1181527 w 1417834"/>
              <a:gd name="connsiteY4" fmla="*/ 558230 h 609600"/>
              <a:gd name="connsiteX5" fmla="*/ 1417834 w 1417834"/>
              <a:gd name="connsiteY5" fmla="*/ 506859 h 609600"/>
              <a:gd name="connsiteX6" fmla="*/ 1273995 w 1417834"/>
              <a:gd name="connsiteY6" fmla="*/ 352746 h 609600"/>
              <a:gd name="connsiteX7" fmla="*/ 1356188 w 1417834"/>
              <a:gd name="connsiteY7" fmla="*/ 198634 h 609600"/>
              <a:gd name="connsiteX8" fmla="*/ 1315092 w 1417834"/>
              <a:gd name="connsiteY8" fmla="*/ 13699 h 609600"/>
              <a:gd name="connsiteX9" fmla="*/ 174660 w 1417834"/>
              <a:gd name="connsiteY9" fmla="*/ 85619 h 609600"/>
              <a:gd name="connsiteX10" fmla="*/ 102742 w 1417834"/>
              <a:gd name="connsiteY10" fmla="*/ 106167 h 609600"/>
              <a:gd name="connsiteX11" fmla="*/ 30822 w 1417834"/>
              <a:gd name="connsiteY11" fmla="*/ 260279 h 609600"/>
              <a:gd name="connsiteX12" fmla="*/ 0 w 1417834"/>
              <a:gd name="connsiteY12" fmla="*/ 373295 h 609600"/>
              <a:gd name="connsiteX13" fmla="*/ 0 w 1417834"/>
              <a:gd name="connsiteY13" fmla="*/ 527407 h 609600"/>
              <a:gd name="connsiteX0" fmla="*/ 0 w 1417834"/>
              <a:gd name="connsiteY0" fmla="*/ 527407 h 609600"/>
              <a:gd name="connsiteX1" fmla="*/ 308225 w 1417834"/>
              <a:gd name="connsiteY1" fmla="*/ 609600 h 609600"/>
              <a:gd name="connsiteX2" fmla="*/ 554804 w 1417834"/>
              <a:gd name="connsiteY2" fmla="*/ 609600 h 609600"/>
              <a:gd name="connsiteX3" fmla="*/ 955496 w 1417834"/>
              <a:gd name="connsiteY3" fmla="*/ 599326 h 609600"/>
              <a:gd name="connsiteX4" fmla="*/ 1181527 w 1417834"/>
              <a:gd name="connsiteY4" fmla="*/ 558230 h 609600"/>
              <a:gd name="connsiteX5" fmla="*/ 1417834 w 1417834"/>
              <a:gd name="connsiteY5" fmla="*/ 506859 h 609600"/>
              <a:gd name="connsiteX6" fmla="*/ 1397285 w 1417834"/>
              <a:gd name="connsiteY6" fmla="*/ 383568 h 609600"/>
              <a:gd name="connsiteX7" fmla="*/ 1356188 w 1417834"/>
              <a:gd name="connsiteY7" fmla="*/ 198634 h 609600"/>
              <a:gd name="connsiteX8" fmla="*/ 1315092 w 1417834"/>
              <a:gd name="connsiteY8" fmla="*/ 13699 h 609600"/>
              <a:gd name="connsiteX9" fmla="*/ 174660 w 1417834"/>
              <a:gd name="connsiteY9" fmla="*/ 85619 h 609600"/>
              <a:gd name="connsiteX10" fmla="*/ 102742 w 1417834"/>
              <a:gd name="connsiteY10" fmla="*/ 106167 h 609600"/>
              <a:gd name="connsiteX11" fmla="*/ 30822 w 1417834"/>
              <a:gd name="connsiteY11" fmla="*/ 260279 h 609600"/>
              <a:gd name="connsiteX12" fmla="*/ 0 w 1417834"/>
              <a:gd name="connsiteY12" fmla="*/ 373295 h 609600"/>
              <a:gd name="connsiteX13" fmla="*/ 0 w 1417834"/>
              <a:gd name="connsiteY13" fmla="*/ 527407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834" h="609600">
                <a:moveTo>
                  <a:pt x="0" y="527407"/>
                </a:moveTo>
                <a:lnTo>
                  <a:pt x="308225" y="609600"/>
                </a:lnTo>
                <a:lnTo>
                  <a:pt x="554804" y="609600"/>
                </a:lnTo>
                <a:lnTo>
                  <a:pt x="955496" y="599326"/>
                </a:lnTo>
                <a:lnTo>
                  <a:pt x="1181527" y="558230"/>
                </a:lnTo>
                <a:lnTo>
                  <a:pt x="1417834" y="506859"/>
                </a:lnTo>
                <a:lnTo>
                  <a:pt x="1397285" y="383568"/>
                </a:lnTo>
                <a:lnTo>
                  <a:pt x="1356188" y="198634"/>
                </a:lnTo>
                <a:lnTo>
                  <a:pt x="1315092" y="13699"/>
                </a:lnTo>
                <a:cubicBezTo>
                  <a:pt x="260278" y="0"/>
                  <a:pt x="448638" y="68495"/>
                  <a:pt x="174660" y="85619"/>
                </a:cubicBezTo>
                <a:lnTo>
                  <a:pt x="102742" y="106167"/>
                </a:lnTo>
                <a:lnTo>
                  <a:pt x="30822" y="260279"/>
                </a:lnTo>
                <a:lnTo>
                  <a:pt x="0" y="373295"/>
                </a:lnTo>
                <a:lnTo>
                  <a:pt x="0" y="527407"/>
                </a:lnTo>
                <a:close/>
              </a:path>
            </a:pathLst>
          </a:custGeom>
          <a:solidFill>
            <a:srgbClr val="92D05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74661" y="643472"/>
            <a:ext cx="2609636" cy="5314275"/>
          </a:xfrm>
          <a:prstGeom prst="rect">
            <a:avLst/>
          </a:prstGeom>
        </p:spPr>
        <p:txBody>
          <a:bodyPr vert="horz" wrap="square" lIns="91440" tIns="45720" rIns="91440" bIns="45720" numCol="1" rtlCol="0" anchor="t" anchorCtr="0">
            <a:spAutoFit/>
          </a:bodyPr>
          <a:lstStyle/>
          <a:p>
            <a:pPr marL="171450" marR="0" lvl="0" indent="-171450" algn="l" defTabSz="685800" rtl="0" eaLnBrk="1" fontAlgn="auto" latinLnBrk="0" hangingPunct="1">
              <a:lnSpc>
                <a:spcPct val="90000"/>
              </a:lnSpc>
              <a:spcBef>
                <a:spcPts val="750"/>
              </a:spcBef>
              <a:spcAft>
                <a:spcPts val="0"/>
              </a:spcAft>
              <a:buClrTx/>
              <a:buSzTx/>
              <a:tabLst/>
              <a:defRPr/>
            </a:pPr>
            <a:r>
              <a:rPr kumimoji="0" lang="en-US" sz="2800" b="0" i="0" u="sng"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Concept:</a:t>
            </a:r>
          </a:p>
          <a:p>
            <a:pPr marL="287338" marR="0" lvl="0" indent="-287338"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Invasive Species Removal/ Buffer Restoration</a:t>
            </a:r>
          </a:p>
          <a:p>
            <a:pPr marL="287338" marR="0" lvl="0" indent="-287338"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Bioretention</a:t>
            </a:r>
          </a:p>
          <a:p>
            <a:pPr marL="287338" marR="0" lvl="0" indent="-287338"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Stabilized/ Improved Water Access</a:t>
            </a:r>
          </a:p>
          <a:p>
            <a:pPr marL="287338" marR="0" lvl="0" indent="-287338"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Improve Parking Lot</a:t>
            </a:r>
          </a:p>
          <a:p>
            <a:pPr marL="287338" marR="0" lvl="0" indent="-287338"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Public Education</a:t>
            </a:r>
          </a:p>
        </p:txBody>
      </p:sp>
      <p:pic>
        <p:nvPicPr>
          <p:cNvPr id="3" name="Content Placeholder 6" descr="H:\Projects\2017\17006 APCC - Three Bays Watershed\Field Assessment\Sketches\CW-2.JPG "/>
          <p:cNvPicPr>
            <a:picLocks noChangeAspect="1"/>
          </p:cNvPicPr>
          <p:nvPr/>
        </p:nvPicPr>
        <p:blipFill>
          <a:blip r:embed="rId2" cstate="screen"/>
          <a:srcRect/>
          <a:stretch>
            <a:fillRect/>
          </a:stretch>
        </p:blipFill>
        <p:spPr bwMode="auto">
          <a:xfrm>
            <a:off x="2702103" y="786980"/>
            <a:ext cx="6163712" cy="518230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US" dirty="0"/>
              <a:t>Bioretention Area</a:t>
            </a:r>
          </a:p>
        </p:txBody>
      </p:sp>
      <p:pic>
        <p:nvPicPr>
          <p:cNvPr id="96258" name="Picture 2"/>
          <p:cNvPicPr>
            <a:picLocks noGrp="1" noChangeAspect="1" noChangeArrowheads="1"/>
          </p:cNvPicPr>
          <p:nvPr>
            <p:ph idx="1"/>
          </p:nvPr>
        </p:nvPicPr>
        <p:blipFill>
          <a:blip r:embed="rId2" cstate="screen"/>
          <a:srcRect/>
          <a:stretch>
            <a:fillRect/>
          </a:stretch>
        </p:blipFill>
        <p:spPr bwMode="auto">
          <a:xfrm>
            <a:off x="4195812" y="880403"/>
            <a:ext cx="4948188" cy="3301179"/>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srcRect/>
          <a:stretch>
            <a:fillRect/>
          </a:stretch>
        </p:blipFill>
        <p:spPr bwMode="auto">
          <a:xfrm>
            <a:off x="0" y="2912722"/>
            <a:ext cx="5260369" cy="394527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58" y="0"/>
            <a:ext cx="7886700" cy="965771"/>
          </a:xfrm>
        </p:spPr>
        <p:txBody>
          <a:bodyPr/>
          <a:lstStyle/>
          <a:p>
            <a:r>
              <a:rPr lang="en-US" dirty="0" err="1"/>
              <a:t>Marstons</a:t>
            </a:r>
            <a:r>
              <a:rPr lang="en-US" dirty="0"/>
              <a:t> Mills:</a:t>
            </a: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8" name="Picture 1"/>
          <p:cNvPicPr>
            <a:picLocks noGrp="1" noChangeAspect="1" noChangeArrowheads="1"/>
          </p:cNvPicPr>
          <p:nvPr>
            <p:ph sz="half" idx="2"/>
          </p:nvPr>
        </p:nvPicPr>
        <p:blipFill>
          <a:blip r:embed="rId2" cstate="screen"/>
          <a:srcRect/>
          <a:stretch>
            <a:fillRect/>
          </a:stretch>
        </p:blipFill>
        <p:spPr bwMode="auto">
          <a:xfrm>
            <a:off x="1273997" y="785645"/>
            <a:ext cx="6575460" cy="607235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890" y="1"/>
            <a:ext cx="7886700" cy="1027416"/>
          </a:xfrm>
        </p:spPr>
        <p:txBody>
          <a:bodyPr/>
          <a:lstStyle/>
          <a:p>
            <a:r>
              <a:rPr lang="en-US" dirty="0"/>
              <a:t>PC-1:  Prince Cove Marina</a:t>
            </a:r>
          </a:p>
        </p:txBody>
      </p:sp>
      <p:sp>
        <p:nvSpPr>
          <p:cNvPr id="5" name="Text Placeholder 4"/>
          <p:cNvSpPr>
            <a:spLocks noGrp="1"/>
          </p:cNvSpPr>
          <p:nvPr>
            <p:ph type="body" sz="quarter" idx="3"/>
          </p:nvPr>
        </p:nvSpPr>
        <p:spPr/>
        <p:txBody>
          <a:bodyPr/>
          <a:lstStyle/>
          <a:p>
            <a:endParaRPr lang="en-US"/>
          </a:p>
        </p:txBody>
      </p:sp>
      <p:pic>
        <p:nvPicPr>
          <p:cNvPr id="8195" name="Picture 3"/>
          <p:cNvPicPr>
            <a:picLocks noGrp="1" noChangeAspect="1" noChangeArrowheads="1"/>
          </p:cNvPicPr>
          <p:nvPr>
            <p:ph sz="quarter" idx="4"/>
          </p:nvPr>
        </p:nvPicPr>
        <p:blipFill>
          <a:blip r:embed="rId2" cstate="screen"/>
          <a:srcRect/>
          <a:stretch>
            <a:fillRect/>
          </a:stretch>
        </p:blipFill>
        <p:spPr bwMode="auto">
          <a:xfrm>
            <a:off x="3029922" y="1060092"/>
            <a:ext cx="6114078" cy="4585558"/>
          </a:xfrm>
          <a:prstGeom prst="rect">
            <a:avLst/>
          </a:prstGeom>
          <a:noFill/>
          <a:ln w="9525">
            <a:noFill/>
            <a:miter lim="800000"/>
            <a:headEnd/>
            <a:tailEnd/>
          </a:ln>
        </p:spPr>
      </p:pic>
      <p:pic>
        <p:nvPicPr>
          <p:cNvPr id="8194" name="Picture 2"/>
          <p:cNvPicPr>
            <a:picLocks noGrp="1" noChangeAspect="1" noChangeArrowheads="1"/>
          </p:cNvPicPr>
          <p:nvPr>
            <p:ph sz="half" idx="2"/>
          </p:nvPr>
        </p:nvPicPr>
        <p:blipFill>
          <a:blip r:embed="rId3" cstate="screen"/>
          <a:srcRect/>
          <a:stretch>
            <a:fillRect/>
          </a:stretch>
        </p:blipFill>
        <p:spPr bwMode="auto">
          <a:xfrm>
            <a:off x="0" y="3484098"/>
            <a:ext cx="4498536" cy="3373902"/>
          </a:xfrm>
          <a:prstGeom prst="rect">
            <a:avLst/>
          </a:prstGeom>
          <a:noFill/>
          <a:ln w="9525">
            <a:noFill/>
            <a:miter lim="800000"/>
            <a:headEnd/>
            <a:tailEnd/>
          </a:ln>
        </p:spPr>
      </p:pic>
      <p:sp>
        <p:nvSpPr>
          <p:cNvPr id="7" name="Freeform 6"/>
          <p:cNvSpPr/>
          <p:nvPr/>
        </p:nvSpPr>
        <p:spPr>
          <a:xfrm>
            <a:off x="1202076" y="4161034"/>
            <a:ext cx="2897313" cy="1530849"/>
          </a:xfrm>
          <a:custGeom>
            <a:avLst/>
            <a:gdLst>
              <a:gd name="connsiteX0" fmla="*/ 0 w 3113070"/>
              <a:gd name="connsiteY0" fmla="*/ 339047 h 1530849"/>
              <a:gd name="connsiteX1" fmla="*/ 184935 w 3113070"/>
              <a:gd name="connsiteY1" fmla="*/ 934948 h 1530849"/>
              <a:gd name="connsiteX2" fmla="*/ 863029 w 3113070"/>
              <a:gd name="connsiteY2" fmla="*/ 1469204 h 1530849"/>
              <a:gd name="connsiteX3" fmla="*/ 1058238 w 3113070"/>
              <a:gd name="connsiteY3" fmla="*/ 1530849 h 1530849"/>
              <a:gd name="connsiteX4" fmla="*/ 1469205 w 3113070"/>
              <a:gd name="connsiteY4" fmla="*/ 1376737 h 1530849"/>
              <a:gd name="connsiteX5" fmla="*/ 2188396 w 3113070"/>
              <a:gd name="connsiteY5" fmla="*/ 955496 h 1530849"/>
              <a:gd name="connsiteX6" fmla="*/ 2291137 w 3113070"/>
              <a:gd name="connsiteY6" fmla="*/ 863029 h 1530849"/>
              <a:gd name="connsiteX7" fmla="*/ 2856216 w 3113070"/>
              <a:gd name="connsiteY7" fmla="*/ 544530 h 1530849"/>
              <a:gd name="connsiteX8" fmla="*/ 3113070 w 3113070"/>
              <a:gd name="connsiteY8" fmla="*/ 390418 h 1530849"/>
              <a:gd name="connsiteX9" fmla="*/ 2876764 w 3113070"/>
              <a:gd name="connsiteY9" fmla="*/ 236305 h 1530849"/>
              <a:gd name="connsiteX10" fmla="*/ 2681555 w 3113070"/>
              <a:gd name="connsiteY10" fmla="*/ 174660 h 1530849"/>
              <a:gd name="connsiteX11" fmla="*/ 1767155 w 3113070"/>
              <a:gd name="connsiteY11" fmla="*/ 102741 h 1530849"/>
              <a:gd name="connsiteX12" fmla="*/ 996593 w 3113070"/>
              <a:gd name="connsiteY12" fmla="*/ 51370 h 1530849"/>
              <a:gd name="connsiteX13" fmla="*/ 503434 w 3113070"/>
              <a:gd name="connsiteY13" fmla="*/ 0 h 1530849"/>
              <a:gd name="connsiteX14" fmla="*/ 246580 w 3113070"/>
              <a:gd name="connsiteY14" fmla="*/ 10274 h 1530849"/>
              <a:gd name="connsiteX15" fmla="*/ 215757 w 3113070"/>
              <a:gd name="connsiteY15" fmla="*/ 236305 h 1530849"/>
              <a:gd name="connsiteX16" fmla="*/ 215757 w 3113070"/>
              <a:gd name="connsiteY16" fmla="*/ 565078 h 1530849"/>
              <a:gd name="connsiteX17" fmla="*/ 287677 w 3113070"/>
              <a:gd name="connsiteY17" fmla="*/ 986319 h 1530849"/>
              <a:gd name="connsiteX0" fmla="*/ 0 w 2928135"/>
              <a:gd name="connsiteY0" fmla="*/ 934948 h 1530849"/>
              <a:gd name="connsiteX1" fmla="*/ 678094 w 2928135"/>
              <a:gd name="connsiteY1" fmla="*/ 1469204 h 1530849"/>
              <a:gd name="connsiteX2" fmla="*/ 873303 w 2928135"/>
              <a:gd name="connsiteY2" fmla="*/ 1530849 h 1530849"/>
              <a:gd name="connsiteX3" fmla="*/ 1284270 w 2928135"/>
              <a:gd name="connsiteY3" fmla="*/ 1376737 h 1530849"/>
              <a:gd name="connsiteX4" fmla="*/ 2003461 w 2928135"/>
              <a:gd name="connsiteY4" fmla="*/ 955496 h 1530849"/>
              <a:gd name="connsiteX5" fmla="*/ 2106202 w 2928135"/>
              <a:gd name="connsiteY5" fmla="*/ 863029 h 1530849"/>
              <a:gd name="connsiteX6" fmla="*/ 2671281 w 2928135"/>
              <a:gd name="connsiteY6" fmla="*/ 544530 h 1530849"/>
              <a:gd name="connsiteX7" fmla="*/ 2928135 w 2928135"/>
              <a:gd name="connsiteY7" fmla="*/ 390418 h 1530849"/>
              <a:gd name="connsiteX8" fmla="*/ 2691829 w 2928135"/>
              <a:gd name="connsiteY8" fmla="*/ 236305 h 1530849"/>
              <a:gd name="connsiteX9" fmla="*/ 2496620 w 2928135"/>
              <a:gd name="connsiteY9" fmla="*/ 174660 h 1530849"/>
              <a:gd name="connsiteX10" fmla="*/ 1582220 w 2928135"/>
              <a:gd name="connsiteY10" fmla="*/ 102741 h 1530849"/>
              <a:gd name="connsiteX11" fmla="*/ 811658 w 2928135"/>
              <a:gd name="connsiteY11" fmla="*/ 51370 h 1530849"/>
              <a:gd name="connsiteX12" fmla="*/ 318499 w 2928135"/>
              <a:gd name="connsiteY12" fmla="*/ 0 h 1530849"/>
              <a:gd name="connsiteX13" fmla="*/ 61645 w 2928135"/>
              <a:gd name="connsiteY13" fmla="*/ 10274 h 1530849"/>
              <a:gd name="connsiteX14" fmla="*/ 30822 w 2928135"/>
              <a:gd name="connsiteY14" fmla="*/ 236305 h 1530849"/>
              <a:gd name="connsiteX15" fmla="*/ 30822 w 2928135"/>
              <a:gd name="connsiteY15" fmla="*/ 565078 h 1530849"/>
              <a:gd name="connsiteX16" fmla="*/ 102742 w 2928135"/>
              <a:gd name="connsiteY16" fmla="*/ 986319 h 1530849"/>
              <a:gd name="connsiteX0" fmla="*/ 647272 w 2897313"/>
              <a:gd name="connsiteY0" fmla="*/ 1469204 h 1530849"/>
              <a:gd name="connsiteX1" fmla="*/ 842481 w 2897313"/>
              <a:gd name="connsiteY1" fmla="*/ 1530849 h 1530849"/>
              <a:gd name="connsiteX2" fmla="*/ 1253448 w 2897313"/>
              <a:gd name="connsiteY2" fmla="*/ 1376737 h 1530849"/>
              <a:gd name="connsiteX3" fmla="*/ 1972639 w 2897313"/>
              <a:gd name="connsiteY3" fmla="*/ 955496 h 1530849"/>
              <a:gd name="connsiteX4" fmla="*/ 2075380 w 2897313"/>
              <a:gd name="connsiteY4" fmla="*/ 863029 h 1530849"/>
              <a:gd name="connsiteX5" fmla="*/ 2640459 w 2897313"/>
              <a:gd name="connsiteY5" fmla="*/ 544530 h 1530849"/>
              <a:gd name="connsiteX6" fmla="*/ 2897313 w 2897313"/>
              <a:gd name="connsiteY6" fmla="*/ 390418 h 1530849"/>
              <a:gd name="connsiteX7" fmla="*/ 2661007 w 2897313"/>
              <a:gd name="connsiteY7" fmla="*/ 236305 h 1530849"/>
              <a:gd name="connsiteX8" fmla="*/ 2465798 w 2897313"/>
              <a:gd name="connsiteY8" fmla="*/ 174660 h 1530849"/>
              <a:gd name="connsiteX9" fmla="*/ 1551398 w 2897313"/>
              <a:gd name="connsiteY9" fmla="*/ 102741 h 1530849"/>
              <a:gd name="connsiteX10" fmla="*/ 780836 w 2897313"/>
              <a:gd name="connsiteY10" fmla="*/ 51370 h 1530849"/>
              <a:gd name="connsiteX11" fmla="*/ 287677 w 2897313"/>
              <a:gd name="connsiteY11" fmla="*/ 0 h 1530849"/>
              <a:gd name="connsiteX12" fmla="*/ 30823 w 2897313"/>
              <a:gd name="connsiteY12" fmla="*/ 10274 h 1530849"/>
              <a:gd name="connsiteX13" fmla="*/ 0 w 2897313"/>
              <a:gd name="connsiteY13" fmla="*/ 236305 h 1530849"/>
              <a:gd name="connsiteX14" fmla="*/ 0 w 2897313"/>
              <a:gd name="connsiteY14" fmla="*/ 565078 h 1530849"/>
              <a:gd name="connsiteX15" fmla="*/ 71920 w 2897313"/>
              <a:gd name="connsiteY15" fmla="*/ 986319 h 1530849"/>
              <a:gd name="connsiteX0" fmla="*/ 647272 w 2897313"/>
              <a:gd name="connsiteY0" fmla="*/ 1469204 h 1530849"/>
              <a:gd name="connsiteX1" fmla="*/ 842481 w 2897313"/>
              <a:gd name="connsiteY1" fmla="*/ 1530849 h 1530849"/>
              <a:gd name="connsiteX2" fmla="*/ 1253448 w 2897313"/>
              <a:gd name="connsiteY2" fmla="*/ 1376737 h 1530849"/>
              <a:gd name="connsiteX3" fmla="*/ 1972639 w 2897313"/>
              <a:gd name="connsiteY3" fmla="*/ 955496 h 1530849"/>
              <a:gd name="connsiteX4" fmla="*/ 2075380 w 2897313"/>
              <a:gd name="connsiteY4" fmla="*/ 863029 h 1530849"/>
              <a:gd name="connsiteX5" fmla="*/ 2640459 w 2897313"/>
              <a:gd name="connsiteY5" fmla="*/ 544530 h 1530849"/>
              <a:gd name="connsiteX6" fmla="*/ 2897313 w 2897313"/>
              <a:gd name="connsiteY6" fmla="*/ 390418 h 1530849"/>
              <a:gd name="connsiteX7" fmla="*/ 2661007 w 2897313"/>
              <a:gd name="connsiteY7" fmla="*/ 236305 h 1530849"/>
              <a:gd name="connsiteX8" fmla="*/ 2465798 w 2897313"/>
              <a:gd name="connsiteY8" fmla="*/ 174660 h 1530849"/>
              <a:gd name="connsiteX9" fmla="*/ 1551398 w 2897313"/>
              <a:gd name="connsiteY9" fmla="*/ 102741 h 1530849"/>
              <a:gd name="connsiteX10" fmla="*/ 780836 w 2897313"/>
              <a:gd name="connsiteY10" fmla="*/ 51370 h 1530849"/>
              <a:gd name="connsiteX11" fmla="*/ 287677 w 2897313"/>
              <a:gd name="connsiteY11" fmla="*/ 0 h 1530849"/>
              <a:gd name="connsiteX12" fmla="*/ 30823 w 2897313"/>
              <a:gd name="connsiteY12" fmla="*/ 10274 h 1530849"/>
              <a:gd name="connsiteX13" fmla="*/ 0 w 2897313"/>
              <a:gd name="connsiteY13" fmla="*/ 236305 h 1530849"/>
              <a:gd name="connsiteX14" fmla="*/ 0 w 2897313"/>
              <a:gd name="connsiteY14" fmla="*/ 565078 h 1530849"/>
              <a:gd name="connsiteX15" fmla="*/ 71920 w 2897313"/>
              <a:gd name="connsiteY15" fmla="*/ 986319 h 1530849"/>
              <a:gd name="connsiteX16" fmla="*/ 647272 w 2897313"/>
              <a:gd name="connsiteY16" fmla="*/ 1469204 h 153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97313" h="1530849">
                <a:moveTo>
                  <a:pt x="647272" y="1469204"/>
                </a:moveTo>
                <a:lnTo>
                  <a:pt x="842481" y="1530849"/>
                </a:lnTo>
                <a:lnTo>
                  <a:pt x="1253448" y="1376737"/>
                </a:lnTo>
                <a:lnTo>
                  <a:pt x="1972639" y="955496"/>
                </a:lnTo>
                <a:lnTo>
                  <a:pt x="2075380" y="863029"/>
                </a:lnTo>
                <a:lnTo>
                  <a:pt x="2640459" y="544530"/>
                </a:lnTo>
                <a:lnTo>
                  <a:pt x="2897313" y="390418"/>
                </a:lnTo>
                <a:lnTo>
                  <a:pt x="2661007" y="236305"/>
                </a:lnTo>
                <a:lnTo>
                  <a:pt x="2465798" y="174660"/>
                </a:lnTo>
                <a:lnTo>
                  <a:pt x="1551398" y="102741"/>
                </a:lnTo>
                <a:lnTo>
                  <a:pt x="780836" y="51370"/>
                </a:lnTo>
                <a:lnTo>
                  <a:pt x="287677" y="0"/>
                </a:lnTo>
                <a:lnTo>
                  <a:pt x="30823" y="10274"/>
                </a:lnTo>
                <a:lnTo>
                  <a:pt x="0" y="236305"/>
                </a:lnTo>
                <a:lnTo>
                  <a:pt x="0" y="565078"/>
                </a:lnTo>
                <a:lnTo>
                  <a:pt x="71920" y="986319"/>
                </a:lnTo>
                <a:lnTo>
                  <a:pt x="647272" y="1469204"/>
                </a:lnTo>
                <a:close/>
              </a:path>
            </a:pathLst>
          </a:custGeom>
          <a:solidFill>
            <a:srgbClr val="92D05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cxnSp>
        <p:nvCxnSpPr>
          <p:cNvPr id="8" name="Straight Arrow Connector 7"/>
          <p:cNvCxnSpPr/>
          <p:nvPr/>
        </p:nvCxnSpPr>
        <p:spPr>
          <a:xfrm flipH="1" flipV="1">
            <a:off x="7530960" y="3698697"/>
            <a:ext cx="1613040" cy="164386"/>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994991" y="2547991"/>
            <a:ext cx="1398996" cy="594189"/>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95209" y="890052"/>
            <a:ext cx="2547991" cy="4649478"/>
          </a:xfrm>
          <a:prstGeom prst="rect">
            <a:avLst/>
          </a:prstGeom>
        </p:spPr>
        <p:txBody>
          <a:bodyPr vert="horz" wrap="square" lIns="91440" tIns="45720" rIns="91440" bIns="45720" numCol="1" rtlCol="0" anchor="t" anchorCtr="0">
            <a:spAutoFit/>
          </a:bodyPr>
          <a:lstStyle/>
          <a:p>
            <a:pPr marL="171450" marR="0" lvl="0" indent="-171450" algn="l" defTabSz="685800" rtl="0" eaLnBrk="1" fontAlgn="auto" latinLnBrk="0" hangingPunct="1">
              <a:lnSpc>
                <a:spcPct val="90000"/>
              </a:lnSpc>
              <a:spcBef>
                <a:spcPts val="750"/>
              </a:spcBef>
              <a:spcAft>
                <a:spcPts val="0"/>
              </a:spcAft>
              <a:buClrTx/>
              <a:buSzTx/>
              <a:tabLst/>
              <a:defRPr/>
            </a:pPr>
            <a:r>
              <a:rPr kumimoji="0" lang="en-US" sz="2800" b="0" i="0" u="sng"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Concept:</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Pavement Reduction</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Bioretention</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Coordination with Barnstable </a:t>
            </a:r>
            <a:r>
              <a:rPr kumimoji="0" lang="en-US" sz="2400" b="0" i="0" u="none" strike="noStrike" kern="1200" cap="none" spc="0" normalizeH="0" baseline="0" noProof="0" dirty="0" err="1">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Lan</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d Trust</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Buffer</a:t>
            </a:r>
            <a:r>
              <a:rPr kumimoji="0" lang="en-US" sz="2400" b="0" i="0" u="none" strike="noStrike" kern="1200" cap="none" spc="0" normalizeH="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 Restoration</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baseline="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Public</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Education</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p:txBody>
      </p:sp>
      <p:pic>
        <p:nvPicPr>
          <p:cNvPr id="2050" name="Picture 2"/>
          <p:cNvPicPr>
            <a:picLocks noGrp="1" noChangeAspect="1" noChangeArrowheads="1"/>
          </p:cNvPicPr>
          <p:nvPr>
            <p:ph idx="1"/>
          </p:nvPr>
        </p:nvPicPr>
        <p:blipFill>
          <a:blip r:embed="rId2" cstate="screen"/>
          <a:srcRect/>
          <a:stretch>
            <a:fillRect/>
          </a:stretch>
        </p:blipFill>
        <p:spPr bwMode="auto">
          <a:xfrm>
            <a:off x="2702103" y="719191"/>
            <a:ext cx="6185043" cy="554034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471" y="0"/>
            <a:ext cx="7886700" cy="1325563"/>
          </a:xfrm>
        </p:spPr>
        <p:txBody>
          <a:bodyPr/>
          <a:lstStyle/>
          <a:p>
            <a:pPr lvl="0"/>
            <a:r>
              <a:rPr lang="en-US" dirty="0"/>
              <a:t>WC1-1A/B:  County Road</a:t>
            </a:r>
          </a:p>
        </p:txBody>
      </p:sp>
      <p:pic>
        <p:nvPicPr>
          <p:cNvPr id="2050" name="Picture 2"/>
          <p:cNvPicPr>
            <a:picLocks noGrp="1" noChangeAspect="1" noChangeArrowheads="1"/>
          </p:cNvPicPr>
          <p:nvPr>
            <p:ph sz="half" idx="2"/>
          </p:nvPr>
        </p:nvPicPr>
        <p:blipFill>
          <a:blip r:embed="rId2" cstate="screen"/>
          <a:srcRect/>
          <a:stretch>
            <a:fillRect/>
          </a:stretch>
        </p:blipFill>
        <p:spPr bwMode="auto">
          <a:xfrm>
            <a:off x="130079" y="1035870"/>
            <a:ext cx="4246712" cy="5662282"/>
          </a:xfrm>
          <a:prstGeom prst="rect">
            <a:avLst/>
          </a:prstGeom>
          <a:noFill/>
          <a:ln w="9525">
            <a:noFill/>
            <a:miter lim="800000"/>
            <a:headEnd/>
            <a:tailEnd/>
          </a:ln>
        </p:spPr>
      </p:pic>
      <p:pic>
        <p:nvPicPr>
          <p:cNvPr id="2051" name="Picture 3"/>
          <p:cNvPicPr>
            <a:picLocks noGrp="1" noChangeAspect="1" noChangeArrowheads="1"/>
          </p:cNvPicPr>
          <p:nvPr>
            <p:ph sz="quarter" idx="4"/>
          </p:nvPr>
        </p:nvPicPr>
        <p:blipFill>
          <a:blip r:embed="rId3" cstate="screen"/>
          <a:srcRect/>
          <a:stretch>
            <a:fillRect/>
          </a:stretch>
        </p:blipFill>
        <p:spPr bwMode="auto">
          <a:xfrm>
            <a:off x="4770036" y="1025596"/>
            <a:ext cx="4247160" cy="5662880"/>
          </a:xfrm>
          <a:prstGeom prst="rect">
            <a:avLst/>
          </a:prstGeom>
          <a:noFill/>
          <a:ln w="9525">
            <a:noFill/>
            <a:miter lim="800000"/>
            <a:headEnd/>
            <a:tailEnd/>
          </a:ln>
        </p:spPr>
      </p:pic>
      <p:sp>
        <p:nvSpPr>
          <p:cNvPr id="9" name="Freeform 8"/>
          <p:cNvSpPr/>
          <p:nvPr/>
        </p:nvSpPr>
        <p:spPr>
          <a:xfrm>
            <a:off x="6390526" y="3061699"/>
            <a:ext cx="934948" cy="606175"/>
          </a:xfrm>
          <a:custGeom>
            <a:avLst/>
            <a:gdLst>
              <a:gd name="connsiteX0" fmla="*/ 308225 w 934948"/>
              <a:gd name="connsiteY0" fmla="*/ 606175 h 606175"/>
              <a:gd name="connsiteX1" fmla="*/ 688368 w 934948"/>
              <a:gd name="connsiteY1" fmla="*/ 595901 h 606175"/>
              <a:gd name="connsiteX2" fmla="*/ 934948 w 934948"/>
              <a:gd name="connsiteY2" fmla="*/ 493159 h 606175"/>
              <a:gd name="connsiteX3" fmla="*/ 842481 w 934948"/>
              <a:gd name="connsiteY3" fmla="*/ 339047 h 606175"/>
              <a:gd name="connsiteX4" fmla="*/ 544530 w 934948"/>
              <a:gd name="connsiteY4" fmla="*/ 226031 h 606175"/>
              <a:gd name="connsiteX5" fmla="*/ 267128 w 934948"/>
              <a:gd name="connsiteY5" fmla="*/ 113016 h 606175"/>
              <a:gd name="connsiteX6" fmla="*/ 164386 w 934948"/>
              <a:gd name="connsiteY6" fmla="*/ 10274 h 606175"/>
              <a:gd name="connsiteX7" fmla="*/ 82193 w 934948"/>
              <a:gd name="connsiteY7" fmla="*/ 0 h 606175"/>
              <a:gd name="connsiteX8" fmla="*/ 0 w 934948"/>
              <a:gd name="connsiteY8" fmla="*/ 61645 h 606175"/>
              <a:gd name="connsiteX9" fmla="*/ 113016 w 934948"/>
              <a:gd name="connsiteY9" fmla="*/ 256854 h 606175"/>
              <a:gd name="connsiteX10" fmla="*/ 308225 w 934948"/>
              <a:gd name="connsiteY10" fmla="*/ 606175 h 60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948" h="606175">
                <a:moveTo>
                  <a:pt x="308225" y="606175"/>
                </a:moveTo>
                <a:lnTo>
                  <a:pt x="688368" y="595901"/>
                </a:lnTo>
                <a:lnTo>
                  <a:pt x="934948" y="493159"/>
                </a:lnTo>
                <a:lnTo>
                  <a:pt x="842481" y="339047"/>
                </a:lnTo>
                <a:lnTo>
                  <a:pt x="544530" y="226031"/>
                </a:lnTo>
                <a:lnTo>
                  <a:pt x="267128" y="113016"/>
                </a:lnTo>
                <a:lnTo>
                  <a:pt x="164386" y="10274"/>
                </a:lnTo>
                <a:lnTo>
                  <a:pt x="82193" y="0"/>
                </a:lnTo>
                <a:lnTo>
                  <a:pt x="0" y="61645"/>
                </a:lnTo>
                <a:lnTo>
                  <a:pt x="113016" y="256854"/>
                </a:lnTo>
                <a:lnTo>
                  <a:pt x="308225" y="606175"/>
                </a:lnTo>
                <a:close/>
              </a:path>
            </a:pathLst>
          </a:custGeom>
          <a:solidFill>
            <a:srgbClr val="92D05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23290" y="2969231"/>
            <a:ext cx="1684962" cy="2095929"/>
          </a:xfrm>
          <a:custGeom>
            <a:avLst/>
            <a:gdLst>
              <a:gd name="connsiteX0" fmla="*/ 1489753 w 1684962"/>
              <a:gd name="connsiteY0" fmla="*/ 0 h 2095929"/>
              <a:gd name="connsiteX1" fmla="*/ 1325366 w 1684962"/>
              <a:gd name="connsiteY1" fmla="*/ 236306 h 2095929"/>
              <a:gd name="connsiteX2" fmla="*/ 873303 w 1684962"/>
              <a:gd name="connsiteY2" fmla="*/ 472612 h 2095929"/>
              <a:gd name="connsiteX3" fmla="*/ 369870 w 1684962"/>
              <a:gd name="connsiteY3" fmla="*/ 750014 h 2095929"/>
              <a:gd name="connsiteX4" fmla="*/ 51371 w 1684962"/>
              <a:gd name="connsiteY4" fmla="*/ 1037690 h 2095929"/>
              <a:gd name="connsiteX5" fmla="*/ 10274 w 1684962"/>
              <a:gd name="connsiteY5" fmla="*/ 1130158 h 2095929"/>
              <a:gd name="connsiteX6" fmla="*/ 0 w 1684962"/>
              <a:gd name="connsiteY6" fmla="*/ 2095929 h 2095929"/>
              <a:gd name="connsiteX7" fmla="*/ 647272 w 1684962"/>
              <a:gd name="connsiteY7" fmla="*/ 2054832 h 2095929"/>
              <a:gd name="connsiteX8" fmla="*/ 1202076 w 1684962"/>
              <a:gd name="connsiteY8" fmla="*/ 1500027 h 2095929"/>
              <a:gd name="connsiteX9" fmla="*/ 1500027 w 1684962"/>
              <a:gd name="connsiteY9" fmla="*/ 1181529 h 2095929"/>
              <a:gd name="connsiteX10" fmla="*/ 1674688 w 1684962"/>
              <a:gd name="connsiteY10" fmla="*/ 267129 h 2095929"/>
              <a:gd name="connsiteX11" fmla="*/ 1684962 w 1684962"/>
              <a:gd name="connsiteY11" fmla="*/ 61645 h 2095929"/>
              <a:gd name="connsiteX12" fmla="*/ 1592494 w 1684962"/>
              <a:gd name="connsiteY12" fmla="*/ 20549 h 2095929"/>
              <a:gd name="connsiteX13" fmla="*/ 1489753 w 1684962"/>
              <a:gd name="connsiteY13" fmla="*/ 0 h 209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4962" h="2095929">
                <a:moveTo>
                  <a:pt x="1489753" y="0"/>
                </a:moveTo>
                <a:lnTo>
                  <a:pt x="1325366" y="236306"/>
                </a:lnTo>
                <a:lnTo>
                  <a:pt x="873303" y="472612"/>
                </a:lnTo>
                <a:lnTo>
                  <a:pt x="369870" y="750014"/>
                </a:lnTo>
                <a:lnTo>
                  <a:pt x="51371" y="1037690"/>
                </a:lnTo>
                <a:lnTo>
                  <a:pt x="10274" y="1130158"/>
                </a:lnTo>
                <a:lnTo>
                  <a:pt x="0" y="2095929"/>
                </a:lnTo>
                <a:lnTo>
                  <a:pt x="647272" y="2054832"/>
                </a:lnTo>
                <a:lnTo>
                  <a:pt x="1202076" y="1500027"/>
                </a:lnTo>
                <a:lnTo>
                  <a:pt x="1500027" y="1181529"/>
                </a:lnTo>
                <a:lnTo>
                  <a:pt x="1674688" y="267129"/>
                </a:lnTo>
                <a:lnTo>
                  <a:pt x="1684962" y="61645"/>
                </a:lnTo>
                <a:lnTo>
                  <a:pt x="1592494" y="20549"/>
                </a:lnTo>
                <a:lnTo>
                  <a:pt x="1489753" y="0"/>
                </a:lnTo>
                <a:close/>
              </a:path>
            </a:pathLst>
          </a:custGeom>
          <a:solidFill>
            <a:srgbClr val="92D05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2024010" y="2979506"/>
            <a:ext cx="349320" cy="246579"/>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065107" y="3195263"/>
            <a:ext cx="585626" cy="482885"/>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907640" y="2989780"/>
            <a:ext cx="369870" cy="113016"/>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453865" y="3090809"/>
            <a:ext cx="792823" cy="279115"/>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26033" y="1393478"/>
            <a:ext cx="2095927" cy="3676904"/>
          </a:xfrm>
          <a:prstGeom prst="rect">
            <a:avLst/>
          </a:prstGeom>
        </p:spPr>
        <p:txBody>
          <a:bodyPr vert="horz" wrap="square" lIns="91440" tIns="45720" rIns="91440" bIns="45720" numCol="1" rtlCol="0" anchor="t" anchorCtr="0">
            <a:spAutoFit/>
          </a:bodyPr>
          <a:lstStyle/>
          <a:p>
            <a:pPr marL="171450" marR="0" lvl="0" indent="-171450" algn="l" defTabSz="685800" rtl="0" eaLnBrk="1" fontAlgn="auto" latinLnBrk="0" hangingPunct="1">
              <a:lnSpc>
                <a:spcPct val="90000"/>
              </a:lnSpc>
              <a:spcBef>
                <a:spcPts val="750"/>
              </a:spcBef>
              <a:spcAft>
                <a:spcPts val="0"/>
              </a:spcAft>
              <a:buClrTx/>
              <a:buSzTx/>
              <a:tabLst/>
              <a:defRPr/>
            </a:pPr>
            <a:r>
              <a:rPr kumimoji="0" lang="en-US" sz="2800" b="0" i="0" u="sng"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Concept:</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  Dry Swales</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Example of how to manage runoff</a:t>
            </a:r>
            <a:r>
              <a:rPr kumimoji="0" lang="en-US" sz="2400" b="0" i="0" u="none" strike="noStrike" kern="1200" cap="none" spc="0" normalizeH="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 from similar roads throughout Town</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p:txBody>
      </p:sp>
      <p:pic>
        <p:nvPicPr>
          <p:cNvPr id="1026" name="Picture 2"/>
          <p:cNvPicPr>
            <a:picLocks noGrp="1" noChangeAspect="1" noChangeArrowheads="1"/>
          </p:cNvPicPr>
          <p:nvPr>
            <p:ph idx="1"/>
          </p:nvPr>
        </p:nvPicPr>
        <p:blipFill>
          <a:blip r:embed="rId2" cstate="screen"/>
          <a:srcRect/>
          <a:stretch>
            <a:fillRect/>
          </a:stretch>
        </p:blipFill>
        <p:spPr bwMode="auto">
          <a:xfrm>
            <a:off x="2293716" y="1150704"/>
            <a:ext cx="6725908" cy="4469257"/>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9560" y="441788"/>
            <a:ext cx="2535790" cy="1674687"/>
          </a:xfrm>
        </p:spPr>
        <p:txBody>
          <a:bodyPr>
            <a:normAutofit/>
          </a:bodyPr>
          <a:lstStyle/>
          <a:p>
            <a:pPr algn="ctr"/>
            <a:r>
              <a:rPr lang="en-US" dirty="0"/>
              <a:t>Dry Swale</a:t>
            </a:r>
          </a:p>
        </p:txBody>
      </p:sp>
      <p:pic>
        <p:nvPicPr>
          <p:cNvPr id="5" name="Picture 2"/>
          <p:cNvPicPr>
            <a:picLocks noChangeAspect="1" noChangeArrowheads="1"/>
          </p:cNvPicPr>
          <p:nvPr/>
        </p:nvPicPr>
        <p:blipFill>
          <a:blip r:embed="rId2" cstate="screen"/>
          <a:srcRect/>
          <a:stretch>
            <a:fillRect/>
          </a:stretch>
        </p:blipFill>
        <p:spPr bwMode="auto">
          <a:xfrm>
            <a:off x="3328660" y="2506662"/>
            <a:ext cx="5815340" cy="4351338"/>
          </a:xfrm>
          <a:prstGeom prst="rect">
            <a:avLst/>
          </a:prstGeom>
          <a:noFill/>
          <a:ln w="9525">
            <a:noFill/>
            <a:miter lim="800000"/>
            <a:headEnd/>
            <a:tailEnd/>
          </a:ln>
        </p:spPr>
      </p:pic>
      <p:pic>
        <p:nvPicPr>
          <p:cNvPr id="3074" name="Picture 2"/>
          <p:cNvPicPr>
            <a:picLocks noGrp="1" noChangeAspect="1" noChangeArrowheads="1"/>
          </p:cNvPicPr>
          <p:nvPr>
            <p:ph idx="1"/>
          </p:nvPr>
        </p:nvPicPr>
        <p:blipFill>
          <a:blip r:embed="rId3" cstate="screen"/>
          <a:srcRect/>
          <a:stretch>
            <a:fillRect/>
          </a:stretch>
        </p:blipFill>
        <p:spPr bwMode="auto">
          <a:xfrm>
            <a:off x="136308" y="192034"/>
            <a:ext cx="5113786" cy="3826399"/>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04" y="266690"/>
            <a:ext cx="7050112" cy="874574"/>
          </a:xfrm>
        </p:spPr>
        <p:txBody>
          <a:bodyPr/>
          <a:lstStyle/>
          <a:p>
            <a:pPr algn="ctr"/>
            <a:r>
              <a:rPr lang="en-US"/>
              <a:t>Nitrogen and </a:t>
            </a:r>
            <a:r>
              <a:rPr lang="en-US" err="1"/>
              <a:t>Stormwater</a:t>
            </a:r>
            <a:endParaRPr lang="en-US"/>
          </a:p>
        </p:txBody>
      </p:sp>
      <p:sp>
        <p:nvSpPr>
          <p:cNvPr id="3" name="Content Placeholder 2"/>
          <p:cNvSpPr>
            <a:spLocks noGrp="1"/>
          </p:cNvSpPr>
          <p:nvPr>
            <p:ph idx="1"/>
          </p:nvPr>
        </p:nvSpPr>
        <p:spPr>
          <a:xfrm>
            <a:off x="1053373" y="1180577"/>
            <a:ext cx="7442244" cy="1411545"/>
          </a:xfrm>
        </p:spPr>
        <p:txBody>
          <a:bodyPr>
            <a:normAutofit/>
          </a:bodyPr>
          <a:lstStyle/>
          <a:p>
            <a:r>
              <a:rPr lang="en-US" sz="2000" dirty="0"/>
              <a:t>On average 8% of nitrogen in estuaries across the Cape is from </a:t>
            </a:r>
            <a:r>
              <a:rPr lang="en-US" sz="2000" dirty="0" err="1"/>
              <a:t>stormwater</a:t>
            </a:r>
            <a:r>
              <a:rPr lang="en-US" sz="2000" dirty="0"/>
              <a:t> runoff, and 9% from fertilizer use.</a:t>
            </a:r>
          </a:p>
          <a:p>
            <a:r>
              <a:rPr lang="en-US" sz="2000" dirty="0"/>
              <a:t>In the Three Bays: </a:t>
            </a:r>
            <a:r>
              <a:rPr lang="en-US" b="1" dirty="0"/>
              <a:t>more than 23% of nitrogen </a:t>
            </a:r>
            <a:r>
              <a:rPr lang="en-US" sz="2000" dirty="0"/>
              <a:t>comes from these two sources.</a:t>
            </a:r>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41000"/>
                    </a14:imgEffect>
                  </a14:imgLayer>
                </a14:imgProps>
              </a:ext>
            </a:extLst>
          </a:blip>
          <a:srcRect/>
          <a:stretch/>
        </p:blipFill>
        <p:spPr>
          <a:xfrm>
            <a:off x="1625207" y="2810312"/>
            <a:ext cx="6169898" cy="3707093"/>
          </a:xfrm>
          <a:prstGeom prst="rect">
            <a:avLst/>
          </a:prstGeom>
        </p:spPr>
      </p:pic>
      <p:grpSp>
        <p:nvGrpSpPr>
          <p:cNvPr id="6" name="Group 19"/>
          <p:cNvGrpSpPr/>
          <p:nvPr/>
        </p:nvGrpSpPr>
        <p:grpSpPr>
          <a:xfrm rot="17946305">
            <a:off x="3358584" y="3462780"/>
            <a:ext cx="2884298" cy="2683412"/>
            <a:chOff x="3189148" y="3269974"/>
            <a:chExt cx="3032748" cy="2932043"/>
          </a:xfrm>
          <a:solidFill>
            <a:schemeClr val="bg1"/>
          </a:solidFill>
        </p:grpSpPr>
        <p:cxnSp>
          <p:nvCxnSpPr>
            <p:cNvPr id="15" name="Straight Connector 14"/>
            <p:cNvCxnSpPr/>
            <p:nvPr/>
          </p:nvCxnSpPr>
          <p:spPr>
            <a:xfrm>
              <a:off x="4711148" y="3269974"/>
              <a:ext cx="9939" cy="1461052"/>
            </a:xfrm>
            <a:prstGeom prst="line">
              <a:avLst/>
            </a:prstGeom>
            <a:grpFill/>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4721087" y="4711148"/>
              <a:ext cx="1500809" cy="19878"/>
            </a:xfrm>
            <a:prstGeom prst="line">
              <a:avLst/>
            </a:prstGeom>
            <a:grpFill/>
          </p:spPr>
          <p:style>
            <a:lnRef idx="1">
              <a:schemeClr val="dk1"/>
            </a:lnRef>
            <a:fillRef idx="0">
              <a:schemeClr val="dk1"/>
            </a:fillRef>
            <a:effectRef idx="0">
              <a:schemeClr val="dk1"/>
            </a:effectRef>
            <a:fontRef idx="minor">
              <a:schemeClr val="tx1"/>
            </a:fontRef>
          </p:style>
        </p:cxnSp>
        <p:sp>
          <p:nvSpPr>
            <p:cNvPr id="18" name="Arc 17"/>
            <p:cNvSpPr/>
            <p:nvPr/>
          </p:nvSpPr>
          <p:spPr>
            <a:xfrm>
              <a:off x="3189148" y="3269974"/>
              <a:ext cx="3011556" cy="2932043"/>
            </a:xfrm>
            <a:prstGeom prst="arc">
              <a:avLst/>
            </a:prstGeom>
            <a:grpFill/>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5" name="TextBox 4"/>
          <p:cNvSpPr txBox="1"/>
          <p:nvPr/>
        </p:nvSpPr>
        <p:spPr>
          <a:xfrm>
            <a:off x="1796558" y="5432038"/>
            <a:ext cx="1731950" cy="923330"/>
          </a:xfrm>
          <a:prstGeom prst="rect">
            <a:avLst/>
          </a:prstGeom>
          <a:noFill/>
        </p:spPr>
        <p:txBody>
          <a:bodyPr wrap="square" rtlCol="0">
            <a:spAutoFit/>
          </a:bodyPr>
          <a:lstStyle/>
          <a:p>
            <a:r>
              <a:rPr lang="en-US" dirty="0">
                <a:solidFill>
                  <a:schemeClr val="bg1"/>
                </a:solidFill>
              </a:rPr>
              <a:t>Nitrogen Sources</a:t>
            </a:r>
          </a:p>
          <a:p>
            <a:r>
              <a:rPr lang="en-US" dirty="0">
                <a:solidFill>
                  <a:schemeClr val="bg1"/>
                </a:solidFill>
              </a:rPr>
              <a:t>Cape Cod</a:t>
            </a:r>
          </a:p>
        </p:txBody>
      </p:sp>
    </p:spTree>
    <p:extLst>
      <p:ext uri="{BB962C8B-B14F-4D97-AF65-F5344CB8AC3E}">
        <p14:creationId xmlns:p14="http://schemas.microsoft.com/office/powerpoint/2010/main" val="263927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58" y="0"/>
            <a:ext cx="7886700" cy="965771"/>
          </a:xfrm>
        </p:spPr>
        <p:txBody>
          <a:bodyPr/>
          <a:lstStyle/>
          <a:p>
            <a:r>
              <a:rPr lang="en-US" dirty="0"/>
              <a:t>Osterville:</a:t>
            </a: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p:txBody>
          <a:bodyPr/>
          <a:lstStyle/>
          <a:p>
            <a:endParaRPr lang="en-US"/>
          </a:p>
        </p:txBody>
      </p:sp>
      <p:pic>
        <p:nvPicPr>
          <p:cNvPr id="8" name="Picture 1"/>
          <p:cNvPicPr>
            <a:picLocks noGrp="1" noChangeAspect="1" noChangeArrowheads="1"/>
          </p:cNvPicPr>
          <p:nvPr>
            <p:ph sz="half" idx="2"/>
          </p:nvPr>
        </p:nvPicPr>
        <p:blipFill>
          <a:blip r:embed="rId2" cstate="screen"/>
          <a:srcRect/>
          <a:stretch>
            <a:fillRect/>
          </a:stretch>
        </p:blipFill>
        <p:spPr bwMode="auto">
          <a:xfrm>
            <a:off x="3389177" y="0"/>
            <a:ext cx="4458234"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0624" y="277398"/>
            <a:ext cx="4952144" cy="1325563"/>
          </a:xfrm>
        </p:spPr>
        <p:txBody>
          <a:bodyPr>
            <a:normAutofit/>
          </a:bodyPr>
          <a:lstStyle/>
          <a:p>
            <a:pPr marL="1890713" indent="-1890713"/>
            <a:r>
              <a:rPr lang="en-US" dirty="0"/>
              <a:t>OS2-6:  End of W. Bay Rd</a:t>
            </a: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7" name="Picture 2"/>
          <p:cNvPicPr>
            <a:picLocks noChangeAspect="1" noChangeArrowheads="1"/>
          </p:cNvPicPr>
          <p:nvPr/>
        </p:nvPicPr>
        <p:blipFill>
          <a:blip r:embed="rId2" cstate="screen"/>
          <a:srcRect/>
          <a:stretch>
            <a:fillRect/>
          </a:stretch>
        </p:blipFill>
        <p:spPr bwMode="auto">
          <a:xfrm>
            <a:off x="0" y="349322"/>
            <a:ext cx="4363093" cy="3272320"/>
          </a:xfrm>
          <a:prstGeom prst="rect">
            <a:avLst/>
          </a:prstGeom>
          <a:noFill/>
          <a:ln w="9525">
            <a:noFill/>
            <a:miter lim="800000"/>
            <a:headEnd/>
            <a:tailEnd/>
          </a:ln>
        </p:spPr>
      </p:pic>
      <p:pic>
        <p:nvPicPr>
          <p:cNvPr id="1027" name="Picture 3"/>
          <p:cNvPicPr>
            <a:picLocks noGrp="1" noChangeAspect="1" noChangeArrowheads="1"/>
          </p:cNvPicPr>
          <p:nvPr>
            <p:ph sz="quarter" idx="4"/>
          </p:nvPr>
        </p:nvPicPr>
        <p:blipFill>
          <a:blip r:embed="rId3" cstate="screen"/>
          <a:srcRect/>
          <a:stretch>
            <a:fillRect/>
          </a:stretch>
        </p:blipFill>
        <p:spPr bwMode="auto">
          <a:xfrm>
            <a:off x="3147871" y="1916242"/>
            <a:ext cx="5996129" cy="4497096"/>
          </a:xfrm>
          <a:prstGeom prst="rect">
            <a:avLst/>
          </a:prstGeom>
          <a:noFill/>
          <a:ln w="9525">
            <a:noFill/>
            <a:miter lim="800000"/>
            <a:headEnd/>
            <a:tailEnd/>
          </a:ln>
        </p:spPr>
      </p:pic>
      <p:pic>
        <p:nvPicPr>
          <p:cNvPr id="1026" name="Picture 2"/>
          <p:cNvPicPr>
            <a:picLocks noGrp="1" noChangeAspect="1" noChangeArrowheads="1"/>
          </p:cNvPicPr>
          <p:nvPr>
            <p:ph sz="half" idx="2"/>
          </p:nvPr>
        </p:nvPicPr>
        <p:blipFill>
          <a:blip r:embed="rId4" cstate="screen"/>
          <a:srcRect/>
          <a:stretch>
            <a:fillRect/>
          </a:stretch>
        </p:blipFill>
        <p:spPr bwMode="auto">
          <a:xfrm>
            <a:off x="397999" y="3817675"/>
            <a:ext cx="3768725" cy="2826544"/>
          </a:xfrm>
          <a:prstGeom prst="rect">
            <a:avLst/>
          </a:prstGeom>
          <a:noFill/>
          <a:ln w="9525">
            <a:noFill/>
            <a:miter lim="800000"/>
            <a:headEnd/>
            <a:tailEnd/>
          </a:ln>
        </p:spPr>
      </p:pic>
      <p:sp>
        <p:nvSpPr>
          <p:cNvPr id="8" name="Freeform 7"/>
          <p:cNvSpPr/>
          <p:nvPr/>
        </p:nvSpPr>
        <p:spPr>
          <a:xfrm>
            <a:off x="3030876" y="5116530"/>
            <a:ext cx="1140432" cy="821933"/>
          </a:xfrm>
          <a:custGeom>
            <a:avLst/>
            <a:gdLst>
              <a:gd name="connsiteX0" fmla="*/ 0 w 1140432"/>
              <a:gd name="connsiteY0" fmla="*/ 41097 h 821933"/>
              <a:gd name="connsiteX1" fmla="*/ 1140432 w 1140432"/>
              <a:gd name="connsiteY1" fmla="*/ 821933 h 821933"/>
              <a:gd name="connsiteX2" fmla="*/ 1130158 w 1140432"/>
              <a:gd name="connsiteY2" fmla="*/ 554805 h 821933"/>
              <a:gd name="connsiteX3" fmla="*/ 215758 w 1140432"/>
              <a:gd name="connsiteY3" fmla="*/ 0 h 821933"/>
              <a:gd name="connsiteX4" fmla="*/ 0 w 1140432"/>
              <a:gd name="connsiteY4" fmla="*/ 41097 h 82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432" h="821933">
                <a:moveTo>
                  <a:pt x="0" y="41097"/>
                </a:moveTo>
                <a:lnTo>
                  <a:pt x="1140432" y="821933"/>
                </a:lnTo>
                <a:lnTo>
                  <a:pt x="1130158" y="554805"/>
                </a:lnTo>
                <a:lnTo>
                  <a:pt x="215758" y="0"/>
                </a:lnTo>
                <a:lnTo>
                  <a:pt x="0" y="41097"/>
                </a:lnTo>
                <a:close/>
              </a:path>
            </a:pathLst>
          </a:custGeom>
          <a:solidFill>
            <a:srgbClr val="92D05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229492" y="4869951"/>
            <a:ext cx="482886" cy="61645"/>
          </a:xfrm>
          <a:custGeom>
            <a:avLst/>
            <a:gdLst>
              <a:gd name="connsiteX0" fmla="*/ 61645 w 482886"/>
              <a:gd name="connsiteY0" fmla="*/ 0 h 61645"/>
              <a:gd name="connsiteX1" fmla="*/ 0 w 482886"/>
              <a:gd name="connsiteY1" fmla="*/ 30822 h 61645"/>
              <a:gd name="connsiteX2" fmla="*/ 482886 w 482886"/>
              <a:gd name="connsiteY2" fmla="*/ 61645 h 61645"/>
              <a:gd name="connsiteX3" fmla="*/ 462337 w 482886"/>
              <a:gd name="connsiteY3" fmla="*/ 10274 h 61645"/>
              <a:gd name="connsiteX4" fmla="*/ 61645 w 482886"/>
              <a:gd name="connsiteY4" fmla="*/ 0 h 61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86" h="61645">
                <a:moveTo>
                  <a:pt x="61645" y="0"/>
                </a:moveTo>
                <a:lnTo>
                  <a:pt x="0" y="30822"/>
                </a:lnTo>
                <a:lnTo>
                  <a:pt x="482886" y="61645"/>
                </a:lnTo>
                <a:lnTo>
                  <a:pt x="462337" y="10274"/>
                </a:lnTo>
                <a:lnTo>
                  <a:pt x="61645" y="0"/>
                </a:lnTo>
                <a:close/>
              </a:path>
            </a:pathLst>
          </a:custGeom>
          <a:solidFill>
            <a:srgbClr val="92D05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43838" y="1311291"/>
            <a:ext cx="2311686" cy="4214487"/>
          </a:xfrm>
          <a:prstGeom prst="rect">
            <a:avLst/>
          </a:prstGeom>
        </p:spPr>
        <p:txBody>
          <a:bodyPr vert="horz" wrap="square" lIns="91440" tIns="45720" rIns="91440" bIns="45720" numCol="1" rtlCol="0" anchor="t" anchorCtr="0">
            <a:spAutoFit/>
          </a:bodyPr>
          <a:lstStyle/>
          <a:p>
            <a:pPr marL="171450" marR="0" lvl="0" indent="-171450" algn="l" defTabSz="685800" rtl="0" eaLnBrk="1" fontAlgn="auto" latinLnBrk="0" hangingPunct="1">
              <a:lnSpc>
                <a:spcPct val="90000"/>
              </a:lnSpc>
              <a:spcBef>
                <a:spcPts val="750"/>
              </a:spcBef>
              <a:spcAft>
                <a:spcPts val="0"/>
              </a:spcAft>
              <a:buClrTx/>
              <a:buSzTx/>
              <a:tabLst/>
              <a:defRPr/>
            </a:pPr>
            <a:r>
              <a:rPr kumimoji="0" lang="en-US" sz="2800" b="0" i="0" u="sng"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Concept:</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Pavement Reduction</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Underground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Sand Filters</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Public</a:t>
            </a:r>
            <a:r>
              <a:rPr kumimoji="0" lang="en-US" sz="2400" b="0" i="0" u="none" strike="noStrike" kern="1200" cap="none" spc="0" normalizeH="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rPr>
              <a:t> Education</a:t>
            </a:r>
          </a:p>
          <a:p>
            <a:pPr marL="339725" marR="0" lvl="0" indent="-33972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400" baseline="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Public/ Private Partnership Opportunity</a:t>
            </a:r>
            <a:endParaRPr kumimoji="0" lang="en-US" sz="2400" b="0" i="0" u="none" strike="noStrike" kern="1200" cap="none" spc="0" normalizeH="0" baseline="0" noProof="0" dirty="0">
              <a:ln>
                <a:noFill/>
              </a:ln>
              <a:gradFill>
                <a:gsLst>
                  <a:gs pos="34000">
                    <a:schemeClr val="tx1">
                      <a:lumMod val="93000"/>
                    </a:schemeClr>
                  </a:gs>
                  <a:gs pos="0">
                    <a:schemeClr val="bg1">
                      <a:lumMod val="25000"/>
                      <a:lumOff val="75000"/>
                    </a:schemeClr>
                  </a:gs>
                  <a:gs pos="100000">
                    <a:schemeClr val="tx2">
                      <a:lumMod val="0"/>
                      <a:lumOff val="100000"/>
                    </a:schemeClr>
                  </a:gs>
                </a:gsLst>
                <a:lin ang="4800000" scaled="0"/>
              </a:gradFill>
              <a:effectLst/>
              <a:uLnTx/>
              <a:uFillTx/>
              <a:latin typeface="+mn-lt"/>
              <a:ea typeface="+mn-ea"/>
              <a:cs typeface="+mn-cs"/>
            </a:endParaRPr>
          </a:p>
        </p:txBody>
      </p:sp>
      <p:pic>
        <p:nvPicPr>
          <p:cNvPr id="3" name="Content Placeholder 7"/>
          <p:cNvPicPr>
            <a:picLocks noChangeAspect="1"/>
          </p:cNvPicPr>
          <p:nvPr/>
        </p:nvPicPr>
        <p:blipFill>
          <a:blip r:embed="rId2" cstate="screen"/>
          <a:srcRect/>
          <a:stretch>
            <a:fillRect/>
          </a:stretch>
        </p:blipFill>
        <p:spPr bwMode="auto">
          <a:xfrm>
            <a:off x="2416567" y="616449"/>
            <a:ext cx="6573319" cy="557886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4872" y="0"/>
            <a:ext cx="3184989" cy="1062982"/>
          </a:xfrm>
        </p:spPr>
        <p:txBody>
          <a:bodyPr/>
          <a:lstStyle/>
          <a:p>
            <a:r>
              <a:rPr lang="en-US" dirty="0"/>
              <a:t>Sand Filter</a:t>
            </a:r>
          </a:p>
        </p:txBody>
      </p:sp>
      <p:pic>
        <p:nvPicPr>
          <p:cNvPr id="91138" name="Picture 2"/>
          <p:cNvPicPr>
            <a:picLocks noGrp="1" noChangeAspect="1" noChangeArrowheads="1"/>
          </p:cNvPicPr>
          <p:nvPr>
            <p:ph idx="1"/>
          </p:nvPr>
        </p:nvPicPr>
        <p:blipFill>
          <a:blip r:embed="rId2" cstate="screen"/>
          <a:srcRect/>
          <a:stretch>
            <a:fillRect/>
          </a:stretch>
        </p:blipFill>
        <p:spPr bwMode="auto">
          <a:xfrm>
            <a:off x="3342216" y="900951"/>
            <a:ext cx="5801784" cy="4351338"/>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srcRect/>
          <a:stretch>
            <a:fillRect/>
          </a:stretch>
        </p:blipFill>
        <p:spPr bwMode="auto">
          <a:xfrm>
            <a:off x="251246" y="0"/>
            <a:ext cx="3263503" cy="4351338"/>
          </a:xfrm>
          <a:prstGeom prst="rect">
            <a:avLst/>
          </a:prstGeom>
          <a:noFill/>
          <a:ln w="9525">
            <a:noFill/>
            <a:miter lim="800000"/>
            <a:headEnd/>
            <a:tailEnd/>
          </a:ln>
        </p:spPr>
      </p:pic>
      <p:pic>
        <p:nvPicPr>
          <p:cNvPr id="91139" name="Picture 3"/>
          <p:cNvPicPr>
            <a:picLocks noChangeAspect="1" noChangeArrowheads="1"/>
          </p:cNvPicPr>
          <p:nvPr/>
        </p:nvPicPr>
        <p:blipFill>
          <a:blip r:embed="rId4" cstate="screen"/>
          <a:srcRect/>
          <a:stretch>
            <a:fillRect/>
          </a:stretch>
        </p:blipFill>
        <p:spPr bwMode="auto">
          <a:xfrm>
            <a:off x="467208" y="3686175"/>
            <a:ext cx="4695825" cy="317182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57" y="166701"/>
            <a:ext cx="4098805" cy="1325563"/>
          </a:xfrm>
        </p:spPr>
        <p:txBody>
          <a:bodyPr/>
          <a:lstStyle/>
          <a:p>
            <a:r>
              <a:rPr lang="en-US" dirty="0"/>
              <a:t>ER-1:  End of </a:t>
            </a:r>
            <a:br>
              <a:rPr lang="en-US" dirty="0"/>
            </a:br>
            <a:r>
              <a:rPr lang="en-US" dirty="0" err="1"/>
              <a:t>Seaview</a:t>
            </a:r>
            <a:r>
              <a:rPr lang="en-US" dirty="0"/>
              <a:t> Ave</a:t>
            </a:r>
          </a:p>
        </p:txBody>
      </p:sp>
      <p:pic>
        <p:nvPicPr>
          <p:cNvPr id="3074" name="Picture 2"/>
          <p:cNvPicPr>
            <a:picLocks noGrp="1" noChangeAspect="1" noChangeArrowheads="1"/>
          </p:cNvPicPr>
          <p:nvPr>
            <p:ph sz="half" idx="2"/>
          </p:nvPr>
        </p:nvPicPr>
        <p:blipFill>
          <a:blip r:embed="rId3" cstate="screen"/>
          <a:srcRect/>
          <a:stretch>
            <a:fillRect/>
          </a:stretch>
        </p:blipFill>
        <p:spPr bwMode="auto">
          <a:xfrm>
            <a:off x="0" y="2053486"/>
            <a:ext cx="5652580" cy="4239435"/>
          </a:xfrm>
          <a:prstGeom prst="rect">
            <a:avLst/>
          </a:prstGeom>
          <a:noFill/>
          <a:ln w="9525">
            <a:noFill/>
            <a:miter lim="800000"/>
            <a:headEnd/>
            <a:tailEnd/>
          </a:ln>
        </p:spPr>
      </p:pic>
      <p:pic>
        <p:nvPicPr>
          <p:cNvPr id="3075" name="Picture 3"/>
          <p:cNvPicPr>
            <a:picLocks noGrp="1" noChangeAspect="1" noChangeArrowheads="1"/>
          </p:cNvPicPr>
          <p:nvPr>
            <p:ph sz="quarter" idx="4"/>
          </p:nvPr>
        </p:nvPicPr>
        <p:blipFill>
          <a:blip r:embed="rId4" cstate="screen"/>
          <a:srcRect/>
          <a:stretch>
            <a:fillRect/>
          </a:stretch>
        </p:blipFill>
        <p:spPr bwMode="auto">
          <a:xfrm>
            <a:off x="5548045" y="739740"/>
            <a:ext cx="3595955" cy="4794607"/>
          </a:xfrm>
          <a:prstGeom prst="rect">
            <a:avLst/>
          </a:prstGeom>
          <a:noFill/>
          <a:ln w="9525">
            <a:noFill/>
            <a:miter lim="800000"/>
            <a:headEnd/>
            <a:tailEnd/>
          </a:ln>
        </p:spPr>
      </p:pic>
      <p:sp>
        <p:nvSpPr>
          <p:cNvPr id="6" name="Freeform 5"/>
          <p:cNvSpPr/>
          <p:nvPr/>
        </p:nvSpPr>
        <p:spPr>
          <a:xfrm>
            <a:off x="-10274" y="4099389"/>
            <a:ext cx="5435029" cy="2188395"/>
          </a:xfrm>
          <a:custGeom>
            <a:avLst/>
            <a:gdLst>
              <a:gd name="connsiteX0" fmla="*/ 1089061 w 5435029"/>
              <a:gd name="connsiteY0" fmla="*/ 0 h 2188395"/>
              <a:gd name="connsiteX1" fmla="*/ 2352782 w 5435029"/>
              <a:gd name="connsiteY1" fmla="*/ 133564 h 2188395"/>
              <a:gd name="connsiteX2" fmla="*/ 5013789 w 5435029"/>
              <a:gd name="connsiteY2" fmla="*/ 318499 h 2188395"/>
              <a:gd name="connsiteX3" fmla="*/ 5301465 w 5435029"/>
              <a:gd name="connsiteY3" fmla="*/ 513708 h 2188395"/>
              <a:gd name="connsiteX4" fmla="*/ 5435029 w 5435029"/>
              <a:gd name="connsiteY4" fmla="*/ 1253447 h 2188395"/>
              <a:gd name="connsiteX5" fmla="*/ 5013789 w 5435029"/>
              <a:gd name="connsiteY5" fmla="*/ 2157573 h 2188395"/>
              <a:gd name="connsiteX6" fmla="*/ 1078786 w 5435029"/>
              <a:gd name="connsiteY6" fmla="*/ 2188395 h 2188395"/>
              <a:gd name="connsiteX7" fmla="*/ 0 w 5435029"/>
              <a:gd name="connsiteY7" fmla="*/ 1705510 h 2188395"/>
              <a:gd name="connsiteX8" fmla="*/ 0 w 5435029"/>
              <a:gd name="connsiteY8" fmla="*/ 82193 h 2188395"/>
              <a:gd name="connsiteX9" fmla="*/ 739739 w 5435029"/>
              <a:gd name="connsiteY9" fmla="*/ 0 h 2188395"/>
              <a:gd name="connsiteX10" fmla="*/ 1089061 w 5435029"/>
              <a:gd name="connsiteY10" fmla="*/ 0 h 218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5029" h="2188395">
                <a:moveTo>
                  <a:pt x="1089061" y="0"/>
                </a:moveTo>
                <a:lnTo>
                  <a:pt x="2352782" y="133564"/>
                </a:lnTo>
                <a:lnTo>
                  <a:pt x="5013789" y="318499"/>
                </a:lnTo>
                <a:lnTo>
                  <a:pt x="5301465" y="513708"/>
                </a:lnTo>
                <a:lnTo>
                  <a:pt x="5435029" y="1253447"/>
                </a:lnTo>
                <a:lnTo>
                  <a:pt x="5013789" y="2157573"/>
                </a:lnTo>
                <a:lnTo>
                  <a:pt x="1078786" y="2188395"/>
                </a:lnTo>
                <a:lnTo>
                  <a:pt x="0" y="1705510"/>
                </a:lnTo>
                <a:lnTo>
                  <a:pt x="0" y="82193"/>
                </a:lnTo>
                <a:lnTo>
                  <a:pt x="739739" y="0"/>
                </a:lnTo>
                <a:lnTo>
                  <a:pt x="1089061" y="0"/>
                </a:lnTo>
                <a:close/>
              </a:path>
            </a:pathLst>
          </a:custGeom>
          <a:solidFill>
            <a:srgbClr val="92D05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692" y="201683"/>
            <a:ext cx="4849402" cy="2220095"/>
          </a:xfrm>
        </p:spPr>
        <p:txBody>
          <a:bodyPr vert="horz" wrap="square" lIns="91440" tIns="45720" rIns="91440" bIns="45720" numCol="1" rtlCol="0" anchor="t" anchorCtr="0">
            <a:spAutoFit/>
          </a:bodyPr>
          <a:lstStyle/>
          <a:p>
            <a:r>
              <a:rPr lang="en-US" sz="2800" u="sng" dirty="0"/>
              <a:t>Concept:</a:t>
            </a:r>
          </a:p>
          <a:p>
            <a:pPr>
              <a:buFont typeface="Arial" panose="020B0604020202020204" pitchFamily="34" charset="0"/>
              <a:buChar char="•"/>
            </a:pPr>
            <a:r>
              <a:rPr lang="en-US" sz="2400" dirty="0"/>
              <a:t>  Pavement Reduction</a:t>
            </a:r>
          </a:p>
          <a:p>
            <a:pPr>
              <a:buFont typeface="Arial" panose="020B0604020202020204" pitchFamily="34" charset="0"/>
              <a:buChar char="•"/>
            </a:pPr>
            <a:r>
              <a:rPr lang="en-US" sz="2400" dirty="0"/>
              <a:t>  Bioretention</a:t>
            </a:r>
          </a:p>
          <a:p>
            <a:pPr>
              <a:buFont typeface="Arial" panose="020B0604020202020204" pitchFamily="34" charset="0"/>
              <a:buChar char="•"/>
            </a:pPr>
            <a:r>
              <a:rPr lang="en-US" sz="2400" dirty="0"/>
              <a:t>  Stabilized/Improved Access</a:t>
            </a:r>
          </a:p>
          <a:p>
            <a:pPr>
              <a:buFont typeface="Arial" panose="020B0604020202020204" pitchFamily="34" charset="0"/>
              <a:buChar char="•"/>
            </a:pPr>
            <a:r>
              <a:rPr lang="en-US" sz="2400" dirty="0"/>
              <a:t>  Public Education</a:t>
            </a:r>
          </a:p>
        </p:txBody>
      </p:sp>
      <p:pic>
        <p:nvPicPr>
          <p:cNvPr id="8" name="Content Placeholder 7"/>
          <p:cNvPicPr>
            <a:picLocks noGrp="1" noChangeAspect="1"/>
          </p:cNvPicPr>
          <p:nvPr>
            <p:ph sz="quarter" idx="4"/>
          </p:nvPr>
        </p:nvPicPr>
        <p:blipFill>
          <a:blip r:embed="rId3" cstate="screen"/>
          <a:srcRect/>
          <a:stretch>
            <a:fillRect/>
          </a:stretch>
        </p:blipFill>
        <p:spPr bwMode="auto">
          <a:xfrm>
            <a:off x="-12043" y="2655217"/>
            <a:ext cx="9156043" cy="4202783"/>
          </a:xfrm>
          <a:prstGeom prst="rect">
            <a:avLst/>
          </a:prstGeom>
          <a:noFill/>
          <a:ln w="9525">
            <a:noFill/>
            <a:miter lim="800000"/>
            <a:headEnd/>
            <a:tailEnd/>
          </a:ln>
        </p:spPr>
      </p:pic>
      <p:pic>
        <p:nvPicPr>
          <p:cNvPr id="4" name="Picture 2"/>
          <p:cNvPicPr>
            <a:picLocks noGrp="1" noChangeAspect="1" noChangeArrowheads="1"/>
          </p:cNvPicPr>
          <p:nvPr>
            <p:ph sz="half" idx="2"/>
          </p:nvPr>
        </p:nvPicPr>
        <p:blipFill>
          <a:blip r:embed="rId4" cstate="screen"/>
          <a:srcRect/>
          <a:stretch>
            <a:fillRect/>
          </a:stretch>
        </p:blipFill>
        <p:spPr bwMode="auto">
          <a:xfrm>
            <a:off x="4906651" y="227870"/>
            <a:ext cx="4093512" cy="3070134"/>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827" y="2810375"/>
            <a:ext cx="7886700" cy="1325563"/>
          </a:xfrm>
        </p:spPr>
        <p:txBody>
          <a:bodyPr/>
          <a:lstStyle/>
          <a:p>
            <a:pPr algn="ctr"/>
            <a:r>
              <a:rPr lang="en-US" i="1" dirty="0">
                <a:solidFill>
                  <a:srgbClr val="FFFF00"/>
                </a:solidFill>
              </a:rPr>
              <a:t>Breakout Groups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2325" y="4912"/>
            <a:ext cx="7886700" cy="1325563"/>
          </a:xfrm>
        </p:spPr>
        <p:txBody>
          <a:bodyPr/>
          <a:lstStyle/>
          <a:p>
            <a:r>
              <a:rPr lang="en-US" dirty="0">
                <a:cs typeface="Times New Roman" panose="02020603050405020304" pitchFamily="18" charset="0"/>
              </a:rPr>
              <a:t>Next Steps and Timeline</a:t>
            </a:r>
          </a:p>
        </p:txBody>
      </p:sp>
      <p:sp>
        <p:nvSpPr>
          <p:cNvPr id="6" name="Text Placeholder 5"/>
          <p:cNvSpPr>
            <a:spLocks noGrp="1"/>
          </p:cNvSpPr>
          <p:nvPr>
            <p:ph type="body" idx="1"/>
          </p:nvPr>
        </p:nvSpPr>
        <p:spPr>
          <a:xfrm>
            <a:off x="364340" y="4876792"/>
            <a:ext cx="2600533" cy="828238"/>
          </a:xfrm>
        </p:spPr>
        <p:txBody>
          <a:bodyPr anchor="ctr"/>
          <a:lstStyle/>
          <a:p>
            <a:pPr algn="ctr"/>
            <a:r>
              <a:rPr lang="en-US" sz="2800">
                <a:solidFill>
                  <a:srgbClr val="00B0F0"/>
                </a:solidFill>
                <a:latin typeface="+mj-lt"/>
                <a:cs typeface="Times New Roman" panose="02020603050405020304" pitchFamily="18" charset="0"/>
              </a:rPr>
              <a:t>Assessment and Prioritization</a:t>
            </a:r>
          </a:p>
        </p:txBody>
      </p:sp>
      <p:sp>
        <p:nvSpPr>
          <p:cNvPr id="10" name="Text Placeholder 9"/>
          <p:cNvSpPr>
            <a:spLocks noGrp="1"/>
          </p:cNvSpPr>
          <p:nvPr>
            <p:ph type="body" sz="half" idx="18"/>
          </p:nvPr>
        </p:nvSpPr>
        <p:spPr>
          <a:xfrm>
            <a:off x="629612" y="5705031"/>
            <a:ext cx="2205038" cy="659189"/>
          </a:xfrm>
        </p:spPr>
        <p:txBody>
          <a:bodyPr/>
          <a:lstStyle/>
          <a:p>
            <a:pPr algn="ctr"/>
            <a:r>
              <a:rPr lang="en-US" sz="2000">
                <a:latin typeface="+mj-lt"/>
                <a:cs typeface="Times New Roman" panose="02020603050405020304" pitchFamily="18" charset="0"/>
              </a:rPr>
              <a:t>March – August 2017</a:t>
            </a:r>
          </a:p>
        </p:txBody>
      </p:sp>
      <p:sp>
        <p:nvSpPr>
          <p:cNvPr id="7" name="Text Placeholder 6"/>
          <p:cNvSpPr>
            <a:spLocks noGrp="1"/>
          </p:cNvSpPr>
          <p:nvPr>
            <p:ph type="body" sz="quarter" idx="3"/>
          </p:nvPr>
        </p:nvSpPr>
        <p:spPr>
          <a:xfrm>
            <a:off x="3556055" y="4876792"/>
            <a:ext cx="2197894" cy="828238"/>
          </a:xfrm>
        </p:spPr>
        <p:txBody>
          <a:bodyPr anchor="ctr"/>
          <a:lstStyle/>
          <a:p>
            <a:pPr algn="ctr">
              <a:spcBef>
                <a:spcPts val="0"/>
              </a:spcBef>
            </a:pPr>
            <a:r>
              <a:rPr lang="en-US" sz="2800">
                <a:solidFill>
                  <a:srgbClr val="00B0F0"/>
                </a:solidFill>
                <a:latin typeface="+mj-lt"/>
                <a:cs typeface="Times New Roman" panose="02020603050405020304" pitchFamily="18" charset="0"/>
              </a:rPr>
              <a:t>Design and Permitting</a:t>
            </a:r>
          </a:p>
        </p:txBody>
      </p:sp>
      <p:sp>
        <p:nvSpPr>
          <p:cNvPr id="11" name="Text Placeholder 10"/>
          <p:cNvSpPr>
            <a:spLocks noGrp="1"/>
          </p:cNvSpPr>
          <p:nvPr>
            <p:ph type="body" sz="half" idx="19"/>
          </p:nvPr>
        </p:nvSpPr>
        <p:spPr>
          <a:xfrm>
            <a:off x="3555040" y="5705030"/>
            <a:ext cx="2200805" cy="659189"/>
          </a:xfrm>
        </p:spPr>
        <p:txBody>
          <a:bodyPr/>
          <a:lstStyle/>
          <a:p>
            <a:pPr algn="ctr"/>
            <a:r>
              <a:rPr lang="en-US" sz="2000" dirty="0">
                <a:latin typeface="+mj-lt"/>
                <a:cs typeface="Times New Roman" panose="02020603050405020304" pitchFamily="18" charset="0"/>
              </a:rPr>
              <a:t>Fall 2017 – Spring 2018</a:t>
            </a:r>
          </a:p>
        </p:txBody>
      </p:sp>
      <p:sp>
        <p:nvSpPr>
          <p:cNvPr id="8" name="Text Placeholder 7"/>
          <p:cNvSpPr>
            <a:spLocks noGrp="1"/>
          </p:cNvSpPr>
          <p:nvPr>
            <p:ph type="body" sz="quarter" idx="13"/>
          </p:nvPr>
        </p:nvSpPr>
        <p:spPr>
          <a:xfrm>
            <a:off x="6416653" y="4876792"/>
            <a:ext cx="2199085" cy="828238"/>
          </a:xfrm>
        </p:spPr>
        <p:txBody>
          <a:bodyPr anchor="ctr"/>
          <a:lstStyle/>
          <a:p>
            <a:pPr algn="ctr"/>
            <a:r>
              <a:rPr lang="en-US" sz="2800">
                <a:solidFill>
                  <a:srgbClr val="00B0F0"/>
                </a:solidFill>
                <a:latin typeface="+mj-lt"/>
                <a:cs typeface="Times New Roman" panose="02020603050405020304" pitchFamily="18" charset="0"/>
              </a:rPr>
              <a:t>Installation</a:t>
            </a:r>
          </a:p>
        </p:txBody>
      </p:sp>
      <p:sp>
        <p:nvSpPr>
          <p:cNvPr id="12" name="Text Placeholder 11"/>
          <p:cNvSpPr>
            <a:spLocks noGrp="1"/>
          </p:cNvSpPr>
          <p:nvPr>
            <p:ph type="body" sz="half" idx="20"/>
          </p:nvPr>
        </p:nvSpPr>
        <p:spPr>
          <a:xfrm>
            <a:off x="6413740" y="5492046"/>
            <a:ext cx="2201998" cy="659189"/>
          </a:xfrm>
        </p:spPr>
        <p:txBody>
          <a:bodyPr>
            <a:normAutofit/>
          </a:bodyPr>
          <a:lstStyle/>
          <a:p>
            <a:pPr algn="ctr"/>
            <a:r>
              <a:rPr lang="en-US" sz="2000" dirty="0">
                <a:latin typeface="+mj-lt"/>
                <a:cs typeface="Times New Roman" panose="02020603050405020304" pitchFamily="18" charset="0"/>
              </a:rPr>
              <a:t>September - December 2018</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5836413" y="1765300"/>
            <a:ext cx="3422721" cy="2567041"/>
          </a:xfrm>
          <a:prstGeom prst="rect">
            <a:avLst/>
          </a:prstGeom>
          <a:ln>
            <a:solidFill>
              <a:schemeClr val="bg1"/>
            </a:solidFill>
          </a:ln>
        </p:spPr>
      </p:pic>
      <p:pic>
        <p:nvPicPr>
          <p:cNvPr id="20" name="Picture 19"/>
          <p:cNvPicPr>
            <a:picLocks noChangeAspect="1"/>
          </p:cNvPicPr>
          <p:nvPr/>
        </p:nvPicPr>
        <p:blipFill rotWithShape="1">
          <a:blip r:embed="rId4" cstate="screen"/>
          <a:srcRect/>
          <a:stretch/>
        </p:blipFill>
        <p:spPr>
          <a:xfrm>
            <a:off x="273731" y="1285875"/>
            <a:ext cx="2689279" cy="3422718"/>
          </a:xfrm>
          <a:prstGeom prst="rect">
            <a:avLst/>
          </a:prstGeom>
          <a:ln>
            <a:solidFill>
              <a:schemeClr val="bg1"/>
            </a:solidFill>
          </a:ln>
        </p:spPr>
      </p:pic>
      <p:pic>
        <p:nvPicPr>
          <p:cNvPr id="2" name="Picture 1"/>
          <p:cNvPicPr>
            <a:picLocks noChangeAspect="1"/>
          </p:cNvPicPr>
          <p:nvPr/>
        </p:nvPicPr>
        <p:blipFill>
          <a:blip r:embed="rId5" cstate="screen"/>
          <a:srcRect t="-735" b="-735"/>
          <a:stretch>
            <a:fillRect/>
          </a:stretch>
        </p:blipFill>
        <p:spPr>
          <a:xfrm>
            <a:off x="3203521" y="1257300"/>
            <a:ext cx="2815715" cy="3427414"/>
          </a:xfrm>
          <a:prstGeom prst="rect">
            <a:avLst/>
          </a:prstGeom>
        </p:spPr>
      </p:pic>
      <p:sp>
        <p:nvSpPr>
          <p:cNvPr id="13" name="Oval 12"/>
          <p:cNvSpPr/>
          <p:nvPr/>
        </p:nvSpPr>
        <p:spPr>
          <a:xfrm>
            <a:off x="2917861" y="4746661"/>
            <a:ext cx="3287730" cy="1880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599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324"/>
            <a:ext cx="7886700" cy="1325563"/>
          </a:xfrm>
        </p:spPr>
        <p:txBody>
          <a:bodyPr/>
          <a:lstStyle/>
          <a:p>
            <a:r>
              <a:rPr lang="en-US"/>
              <a:t>Upcoming Events </a:t>
            </a:r>
          </a:p>
        </p:txBody>
      </p:sp>
      <p:sp>
        <p:nvSpPr>
          <p:cNvPr id="5" name="Text Placeholder 4"/>
          <p:cNvSpPr>
            <a:spLocks noGrp="1"/>
          </p:cNvSpPr>
          <p:nvPr>
            <p:ph type="body" idx="1"/>
          </p:nvPr>
        </p:nvSpPr>
        <p:spPr>
          <a:xfrm>
            <a:off x="627564" y="868372"/>
            <a:ext cx="3768912" cy="823912"/>
          </a:xfrm>
        </p:spPr>
        <p:txBody>
          <a:bodyPr/>
          <a:lstStyle/>
          <a:p>
            <a:pPr algn="ctr">
              <a:spcBef>
                <a:spcPts val="600"/>
              </a:spcBef>
            </a:pPr>
            <a:r>
              <a:rPr lang="en-US" sz="2400" b="1">
                <a:solidFill>
                  <a:srgbClr val="00B0F0"/>
                </a:solidFill>
              </a:rPr>
              <a:t>Guided Walking Tour</a:t>
            </a:r>
          </a:p>
        </p:txBody>
      </p:sp>
      <p:sp>
        <p:nvSpPr>
          <p:cNvPr id="3" name="Content Placeholder 2"/>
          <p:cNvSpPr>
            <a:spLocks noGrp="1"/>
          </p:cNvSpPr>
          <p:nvPr>
            <p:ph sz="half" idx="2"/>
          </p:nvPr>
        </p:nvSpPr>
        <p:spPr>
          <a:xfrm>
            <a:off x="627564" y="1692284"/>
            <a:ext cx="3768912" cy="3684588"/>
          </a:xfrm>
        </p:spPr>
        <p:txBody>
          <a:bodyPr>
            <a:normAutofit/>
          </a:bodyPr>
          <a:lstStyle/>
          <a:p>
            <a:pPr marL="0" indent="0" algn="ctr">
              <a:buNone/>
            </a:pPr>
            <a:r>
              <a:rPr lang="en-US" sz="2000" dirty="0"/>
              <a:t>Cotuit Village </a:t>
            </a:r>
            <a:r>
              <a:rPr lang="en-US" sz="2000" dirty="0" err="1"/>
              <a:t>Stormwater</a:t>
            </a:r>
            <a:endParaRPr lang="en-US" sz="2000" dirty="0"/>
          </a:p>
          <a:p>
            <a:pPr marL="0" indent="0" algn="ctr">
              <a:buNone/>
            </a:pPr>
            <a:r>
              <a:rPr lang="en-US" sz="2000" dirty="0"/>
              <a:t>Date/Time TBD</a:t>
            </a:r>
          </a:p>
        </p:txBody>
      </p:sp>
      <p:sp>
        <p:nvSpPr>
          <p:cNvPr id="6" name="Text Placeholder 5"/>
          <p:cNvSpPr>
            <a:spLocks noGrp="1"/>
          </p:cNvSpPr>
          <p:nvPr>
            <p:ph type="body" sz="quarter" idx="3"/>
          </p:nvPr>
        </p:nvSpPr>
        <p:spPr>
          <a:xfrm>
            <a:off x="4619808" y="868372"/>
            <a:ext cx="3776661" cy="823912"/>
          </a:xfrm>
        </p:spPr>
        <p:txBody>
          <a:bodyPr>
            <a:normAutofit/>
          </a:bodyPr>
          <a:lstStyle/>
          <a:p>
            <a:pPr algn="ctr">
              <a:spcBef>
                <a:spcPts val="600"/>
              </a:spcBef>
            </a:pPr>
            <a:r>
              <a:rPr lang="en-US" sz="2400" b="1" dirty="0">
                <a:solidFill>
                  <a:srgbClr val="00B0F0"/>
                </a:solidFill>
              </a:rPr>
              <a:t>Maintenance Workshop</a:t>
            </a:r>
          </a:p>
        </p:txBody>
      </p:sp>
      <p:sp>
        <p:nvSpPr>
          <p:cNvPr id="7" name="Content Placeholder 6"/>
          <p:cNvSpPr>
            <a:spLocks noGrp="1"/>
          </p:cNvSpPr>
          <p:nvPr>
            <p:ph sz="quarter" idx="4"/>
          </p:nvPr>
        </p:nvSpPr>
        <p:spPr>
          <a:xfrm>
            <a:off x="4619808" y="1692284"/>
            <a:ext cx="3776661" cy="3684588"/>
          </a:xfrm>
        </p:spPr>
        <p:txBody>
          <a:bodyPr>
            <a:normAutofit/>
          </a:bodyPr>
          <a:lstStyle/>
          <a:p>
            <a:pPr marL="0" indent="0" algn="ctr">
              <a:buNone/>
            </a:pPr>
            <a:r>
              <a:rPr lang="en-US" sz="2000" dirty="0"/>
              <a:t>Early November</a:t>
            </a:r>
          </a:p>
          <a:p>
            <a:pPr marL="0" indent="0" algn="ctr">
              <a:buNone/>
            </a:pPr>
            <a:endParaRPr lang="en-US" sz="2000"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512567" y="3073238"/>
            <a:ext cx="4027461" cy="3020596"/>
          </a:xfrm>
          <a:prstGeom prst="rect">
            <a:avLst/>
          </a:prstGeom>
        </p:spPr>
      </p:pic>
      <p:sp>
        <p:nvSpPr>
          <p:cNvPr id="4" name="TextBox 3"/>
          <p:cNvSpPr txBox="1"/>
          <p:nvPr/>
        </p:nvSpPr>
        <p:spPr>
          <a:xfrm>
            <a:off x="5656521" y="226849"/>
            <a:ext cx="3285460" cy="707886"/>
          </a:xfrm>
          <a:prstGeom prst="rect">
            <a:avLst/>
          </a:prstGeom>
          <a:noFill/>
        </p:spPr>
        <p:txBody>
          <a:bodyPr wrap="square" rtlCol="0">
            <a:spAutoFit/>
          </a:bodyPr>
          <a:lstStyle/>
          <a:p>
            <a:pPr algn="ctr"/>
            <a:r>
              <a:rPr lang="en-US" sz="2000" dirty="0"/>
              <a:t>Go to www.apcc.org for more info and to register</a:t>
            </a:r>
          </a:p>
        </p:txBody>
      </p:sp>
      <p:pic>
        <p:nvPicPr>
          <p:cNvPr id="12" name="Picture 2" descr="Image result for wrench"/>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208" y="3979876"/>
            <a:ext cx="2145792" cy="238789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4784911" y="2399427"/>
            <a:ext cx="3768912" cy="36845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Types of </a:t>
            </a:r>
            <a:r>
              <a:rPr lang="en-US" dirty="0" err="1"/>
              <a:t>Stormwater</a:t>
            </a:r>
            <a:r>
              <a:rPr lang="en-US" dirty="0"/>
              <a:t>  Treatment Practices</a:t>
            </a:r>
          </a:p>
          <a:p>
            <a:r>
              <a:rPr lang="en-US" dirty="0"/>
              <a:t>Basic maintenance</a:t>
            </a:r>
          </a:p>
          <a:p>
            <a:pPr lvl="1"/>
            <a:r>
              <a:rPr lang="en-US" dirty="0"/>
              <a:t>Above ground clean out</a:t>
            </a:r>
          </a:p>
          <a:p>
            <a:pPr lvl="1"/>
            <a:r>
              <a:rPr lang="en-US" dirty="0"/>
              <a:t>Planting</a:t>
            </a:r>
          </a:p>
          <a:p>
            <a:pPr lvl="1"/>
            <a:r>
              <a:rPr lang="en-US" dirty="0"/>
              <a:t>Care of Plants </a:t>
            </a:r>
          </a:p>
          <a:p>
            <a:pPr lvl="1"/>
            <a:r>
              <a:rPr lang="en-US" dirty="0"/>
              <a:t>Reporting to town on issues or concerns</a:t>
            </a:r>
          </a:p>
        </p:txBody>
      </p:sp>
    </p:spTree>
    <p:extLst>
      <p:ext uri="{BB962C8B-B14F-4D97-AF65-F5344CB8AC3E}">
        <p14:creationId xmlns:p14="http://schemas.microsoft.com/office/powerpoint/2010/main" val="2477963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0057" y="-9374"/>
            <a:ext cx="8143885" cy="5430074"/>
          </a:xfrm>
          <a:prstGeom prst="rect">
            <a:avLst/>
          </a:prstGeom>
        </p:spPr>
      </p:pic>
      <p:sp>
        <p:nvSpPr>
          <p:cNvPr id="2" name="Title 1"/>
          <p:cNvSpPr>
            <a:spLocks noGrp="1"/>
          </p:cNvSpPr>
          <p:nvPr>
            <p:ph type="title"/>
          </p:nvPr>
        </p:nvSpPr>
        <p:spPr>
          <a:xfrm>
            <a:off x="194309" y="450009"/>
            <a:ext cx="8755380" cy="1471294"/>
          </a:xfrm>
        </p:spPr>
        <p:txBody>
          <a:bodyPr>
            <a:normAutofit/>
          </a:bodyPr>
          <a:lstStyle/>
          <a:p>
            <a:pPr algn="ctr"/>
            <a:r>
              <a:rPr lang="en-US" sz="4800" dirty="0">
                <a:solidFill>
                  <a:schemeClr val="tx1"/>
                </a:solidFill>
                <a:latin typeface="Arial" panose="020B0604020202020204" pitchFamily="34" charset="0"/>
                <a:cs typeface="Arial" panose="020B0604020202020204" pitchFamily="34" charset="0"/>
              </a:rPr>
              <a:t>Questions?</a:t>
            </a:r>
          </a:p>
        </p:txBody>
      </p:sp>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70091" y="5570389"/>
            <a:ext cx="1092040" cy="1092040"/>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val="0"/>
              </a:ext>
            </a:extLst>
          </a:blip>
          <a:srcRect t="27449" b="33952"/>
          <a:stretch/>
        </p:blipFill>
        <p:spPr>
          <a:xfrm>
            <a:off x="3608882" y="5862206"/>
            <a:ext cx="1742565" cy="672610"/>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899001" y="5575043"/>
            <a:ext cx="1069739" cy="1124017"/>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553122" y="5862206"/>
            <a:ext cx="1710846" cy="594044"/>
          </a:xfrm>
          <a:prstGeom prst="rect">
            <a:avLst/>
          </a:prstGeom>
          <a:ln>
            <a:solidFill>
              <a:schemeClr val="tx1"/>
            </a:solidFill>
          </a:ln>
        </p:spPr>
      </p:pic>
      <p:sp>
        <p:nvSpPr>
          <p:cNvPr id="4" name="TextBox 3"/>
          <p:cNvSpPr txBox="1"/>
          <p:nvPr/>
        </p:nvSpPr>
        <p:spPr>
          <a:xfrm>
            <a:off x="2176511" y="1930677"/>
            <a:ext cx="6232641" cy="923330"/>
          </a:xfrm>
          <a:prstGeom prst="rect">
            <a:avLst/>
          </a:prstGeom>
          <a:noFill/>
        </p:spPr>
        <p:txBody>
          <a:bodyPr wrap="square" rtlCol="0">
            <a:spAutoFit/>
          </a:bodyPr>
          <a:lstStyle/>
          <a:p>
            <a:r>
              <a:rPr lang="en-US" b="1"/>
              <a:t>Contact</a:t>
            </a:r>
          </a:p>
          <a:p>
            <a:r>
              <a:rPr lang="en-US"/>
              <a:t>Project: April Wobst, awobst@apcc.org</a:t>
            </a:r>
          </a:p>
          <a:p>
            <a:r>
              <a:rPr lang="en-US"/>
              <a:t>Upcoming Events: Kristin Andres, kandres@apcc.org </a:t>
            </a:r>
          </a:p>
        </p:txBody>
      </p:sp>
      <p:pic>
        <p:nvPicPr>
          <p:cNvPr id="13" name="Picture 1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772319" y="5615165"/>
            <a:ext cx="1647194" cy="1002487"/>
          </a:xfrm>
          <a:prstGeom prst="rect">
            <a:avLst/>
          </a:prstGeom>
        </p:spPr>
      </p:pic>
    </p:spTree>
    <p:extLst>
      <p:ext uri="{BB962C8B-B14F-4D97-AF65-F5344CB8AC3E}">
        <p14:creationId xmlns:p14="http://schemas.microsoft.com/office/powerpoint/2010/main" val="1735839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99" y="340468"/>
            <a:ext cx="7772399" cy="1046062"/>
          </a:xfrm>
        </p:spPr>
        <p:txBody>
          <a:bodyPr>
            <a:normAutofit fontScale="90000"/>
          </a:bodyPr>
          <a:lstStyle/>
          <a:p>
            <a:pPr algn="ctr"/>
            <a:r>
              <a:rPr lang="en-US" dirty="0"/>
              <a:t>Negative Effects on the Environment and Community</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2175534"/>
            <a:ext cx="4389121" cy="3291843"/>
          </a:xfrm>
          <a:prstGeom prst="rect">
            <a:avLst/>
          </a:prstGeom>
        </p:spPr>
      </p:pic>
      <p:sp>
        <p:nvSpPr>
          <p:cNvPr id="4" name="Content Placeholder 3"/>
          <p:cNvSpPr>
            <a:spLocks noGrp="1"/>
          </p:cNvSpPr>
          <p:nvPr>
            <p:ph idx="1"/>
          </p:nvPr>
        </p:nvSpPr>
        <p:spPr/>
        <p:txBody>
          <a:bodyPr/>
          <a:lstStyle/>
          <a:p>
            <a:endParaRPr lang="en-US"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742688" y="2175534"/>
            <a:ext cx="4389120" cy="3291843"/>
          </a:xfrm>
          <a:prstGeom prst="rect">
            <a:avLst/>
          </a:prstGeom>
        </p:spPr>
      </p:pic>
    </p:spTree>
    <p:extLst>
      <p:ext uri="{BB962C8B-B14F-4D97-AF65-F5344CB8AC3E}">
        <p14:creationId xmlns:p14="http://schemas.microsoft.com/office/powerpoint/2010/main" val="398988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srcRect l="-29806" b="-1160"/>
          <a:stretch>
            <a:fillRect/>
          </a:stretch>
        </p:blipFill>
        <p:spPr>
          <a:xfrm>
            <a:off x="3625488" y="4691528"/>
            <a:ext cx="3331819" cy="2162061"/>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400000">
            <a:off x="6564429" y="4278429"/>
            <a:ext cx="3301851" cy="1857291"/>
          </a:xfrm>
          <a:prstGeom prst="rect">
            <a:avLst/>
          </a:prstGeom>
          <a:ln w="12700">
            <a:solidFill>
              <a:schemeClr val="tx1"/>
            </a:solidFill>
          </a:ln>
        </p:spPr>
      </p:pic>
      <p:sp>
        <p:nvSpPr>
          <p:cNvPr id="2" name="Title 1"/>
          <p:cNvSpPr>
            <a:spLocks noGrp="1"/>
          </p:cNvSpPr>
          <p:nvPr>
            <p:ph type="title"/>
          </p:nvPr>
        </p:nvSpPr>
        <p:spPr>
          <a:xfrm>
            <a:off x="628650" y="78799"/>
            <a:ext cx="7886700" cy="1325563"/>
          </a:xfrm>
        </p:spPr>
        <p:txBody>
          <a:bodyPr/>
          <a:lstStyle/>
          <a:p>
            <a:r>
              <a:rPr lang="en-US"/>
              <a:t>What You Can Do</a:t>
            </a:r>
          </a:p>
        </p:txBody>
      </p:sp>
      <p:sp>
        <p:nvSpPr>
          <p:cNvPr id="3" name="Content Placeholder 2"/>
          <p:cNvSpPr>
            <a:spLocks noGrp="1"/>
          </p:cNvSpPr>
          <p:nvPr>
            <p:ph sz="half" idx="1"/>
          </p:nvPr>
        </p:nvSpPr>
        <p:spPr>
          <a:xfrm>
            <a:off x="628650" y="1404362"/>
            <a:ext cx="3980262" cy="5069590"/>
          </a:xfrm>
        </p:spPr>
        <p:txBody>
          <a:bodyPr vert="horz" lIns="91440" tIns="45720" rIns="91440" bIns="45720" rtlCol="0" anchor="t">
            <a:normAutofit/>
          </a:bodyPr>
          <a:lstStyle/>
          <a:p>
            <a:pPr marL="457200" indent="-457200">
              <a:lnSpc>
                <a:spcPct val="100000"/>
              </a:lnSpc>
              <a:buFont typeface="+mj-lt"/>
              <a:buAutoNum type="arabicPeriod"/>
            </a:pPr>
            <a:r>
              <a:rPr lang="en-US" dirty="0">
                <a:latin typeface="Times New Roman" panose="02020603050405020304" pitchFamily="18" charset="0"/>
                <a:cs typeface="Times New Roman" panose="02020603050405020304" pitchFamily="18" charset="0"/>
              </a:rPr>
              <a:t>Reduce use of fertilizers and pesticides</a:t>
            </a:r>
          </a:p>
          <a:p>
            <a:pPr marL="457200" indent="-457200">
              <a:lnSpc>
                <a:spcPct val="100000"/>
              </a:lnSpc>
              <a:buFont typeface="+mj-lt"/>
              <a:buAutoNum type="arabicPeriod"/>
            </a:pPr>
            <a:r>
              <a:rPr lang="en-US" dirty="0">
                <a:latin typeface="Times New Roman" panose="02020603050405020304" pitchFamily="18" charset="0"/>
                <a:cs typeface="Times New Roman" panose="02020603050405020304" pitchFamily="18" charset="0"/>
              </a:rPr>
              <a:t>Reduce area of lawn</a:t>
            </a:r>
          </a:p>
          <a:p>
            <a:pPr marL="457200" indent="-457200">
              <a:lnSpc>
                <a:spcPct val="100000"/>
              </a:lnSpc>
              <a:buFont typeface="+mj-lt"/>
              <a:buAutoNum type="arabicPeriod"/>
            </a:pPr>
            <a:r>
              <a:rPr lang="en-US" dirty="0">
                <a:latin typeface="Times New Roman" panose="02020603050405020304" pitchFamily="18" charset="0"/>
                <a:cs typeface="Times New Roman" panose="02020603050405020304" pitchFamily="18" charset="0"/>
              </a:rPr>
              <a:t>Install native plants</a:t>
            </a:r>
          </a:p>
          <a:p>
            <a:pPr marL="457200" indent="-457200">
              <a:lnSpc>
                <a:spcPct val="100000"/>
              </a:lnSpc>
              <a:buFont typeface="+mj-lt"/>
              <a:buAutoNum type="arabicPeriod"/>
            </a:pPr>
            <a:r>
              <a:rPr lang="en-US" dirty="0">
                <a:latin typeface="Times New Roman" panose="02020603050405020304" pitchFamily="18" charset="0"/>
                <a:cs typeface="Times New Roman" panose="02020603050405020304" pitchFamily="18" charset="0"/>
              </a:rPr>
              <a:t>Mulch leaves and grass clippings</a:t>
            </a:r>
          </a:p>
          <a:p>
            <a:pPr marL="457200" indent="-457200">
              <a:lnSpc>
                <a:spcPct val="100000"/>
              </a:lnSpc>
              <a:buFont typeface="+mj-lt"/>
              <a:buAutoNum type="arabicPeriod"/>
            </a:pPr>
            <a:r>
              <a:rPr lang="en-US" dirty="0">
                <a:latin typeface="Times New Roman" panose="02020603050405020304" pitchFamily="18" charset="0"/>
                <a:cs typeface="Times New Roman" panose="02020603050405020304" pitchFamily="18" charset="0"/>
              </a:rPr>
              <a:t>Pick up pet waste </a:t>
            </a:r>
          </a:p>
          <a:p>
            <a:pPr marL="457200" indent="-457200">
              <a:lnSpc>
                <a:spcPct val="100000"/>
              </a:lnSpc>
              <a:buFont typeface="+mj-lt"/>
              <a:buAutoNum type="arabicPeriod"/>
            </a:pPr>
            <a:r>
              <a:rPr lang="en-US" dirty="0">
                <a:latin typeface="Times New Roman" panose="02020603050405020304" pitchFamily="18" charset="0"/>
                <a:cs typeface="Times New Roman" panose="02020603050405020304" pitchFamily="18" charset="0"/>
              </a:rPr>
              <a:t>Only rain down the drain</a:t>
            </a:r>
          </a:p>
          <a:p>
            <a:pPr marL="457200" indent="-457200">
              <a:lnSpc>
                <a:spcPct val="100000"/>
              </a:lnSpc>
              <a:buFont typeface="+mj-lt"/>
              <a:buAutoNum type="arabicPeriod"/>
            </a:pPr>
            <a:r>
              <a:rPr lang="en-US" dirty="0">
                <a:latin typeface="Times New Roman" panose="02020603050405020304" pitchFamily="18" charset="0"/>
                <a:cs typeface="Times New Roman" panose="02020603050405020304" pitchFamily="18" charset="0"/>
              </a:rPr>
              <a:t>Rain barrels or gardens</a:t>
            </a:r>
          </a:p>
          <a:p>
            <a:pPr marL="457200" indent="-457200">
              <a:lnSpc>
                <a:spcPct val="100000"/>
              </a:lnSpc>
              <a:buFont typeface="+mj-lt"/>
              <a:buAutoNum type="arabicPeriod"/>
            </a:pPr>
            <a:r>
              <a:rPr lang="en-US" dirty="0">
                <a:latin typeface="Times New Roman" panose="02020603050405020304" pitchFamily="18" charset="0"/>
                <a:cs typeface="Times New Roman" panose="02020603050405020304" pitchFamily="18" charset="0"/>
              </a:rPr>
              <a:t>Septic maintenance</a:t>
            </a:r>
          </a:p>
        </p:txBody>
      </p:sp>
      <p:pic>
        <p:nvPicPr>
          <p:cNvPr id="6" name="Picture 2" descr="Image result for green law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93694" y="457200"/>
            <a:ext cx="2621754" cy="173691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Picture 6" descr="Image result for buffer along pond"/>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01714" y="2438400"/>
            <a:ext cx="2459915" cy="18449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Image result for lawn mower mulchin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6966200" y="1396250"/>
            <a:ext cx="2187578" cy="18824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Image result for pesticide free garden"/>
          <p:cNvPicPr/>
          <p:nvPr/>
        </p:nvPicPr>
        <p:blipFill rotWithShape="1">
          <a:blip r:embed="rId8" cstate="screen">
            <a:extLst>
              <a:ext uri="{28A0092B-C50C-407E-A947-70E740481C1C}">
                <a14:useLocalDpi xmlns:a14="http://schemas.microsoft.com/office/drawing/2010/main" val="0"/>
              </a:ext>
            </a:extLst>
          </a:blip>
          <a:srcRect/>
          <a:stretch/>
        </p:blipFill>
        <p:spPr bwMode="auto">
          <a:xfrm>
            <a:off x="7376108" y="0"/>
            <a:ext cx="1718945" cy="1092835"/>
          </a:xfrm>
          <a:prstGeom prst="rect">
            <a:avLst/>
          </a:prstGeom>
          <a:noFill/>
          <a:ln>
            <a:solidFill>
              <a:schemeClr val="tx1"/>
            </a:solidFill>
          </a:ln>
          <a:extLst>
            <a:ext uri="{53640926-AAD7-44D8-BBD7-CCE9431645EC}">
              <a14:shadowObscured xmlns:a14="http://schemas.microsoft.com/office/drawing/2010/main"/>
            </a:ext>
          </a:extLst>
        </p:spPr>
      </p:pic>
      <p:pic>
        <p:nvPicPr>
          <p:cNvPr id="1026" name="Picture 2" descr="Pets / Pet Waste &gt; Pet Rules &gt; Sign"/>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16992" r="16065"/>
          <a:stretch/>
        </p:blipFill>
        <p:spPr bwMode="auto">
          <a:xfrm>
            <a:off x="6184979" y="3793637"/>
            <a:ext cx="1108153" cy="16553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15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a:off x="-1" y="0"/>
            <a:ext cx="9181787" cy="6858000"/>
          </a:xfrm>
        </p:spPr>
      </p:pic>
      <p:sp>
        <p:nvSpPr>
          <p:cNvPr id="2" name="Title 1"/>
          <p:cNvSpPr>
            <a:spLocks noGrp="1"/>
          </p:cNvSpPr>
          <p:nvPr>
            <p:ph type="title"/>
          </p:nvPr>
        </p:nvSpPr>
        <p:spPr>
          <a:xfrm>
            <a:off x="434687" y="0"/>
            <a:ext cx="7886700" cy="1325563"/>
          </a:xfrm>
        </p:spPr>
        <p:txBody>
          <a:bodyPr/>
          <a:lstStyle/>
          <a:p>
            <a:r>
              <a:rPr lang="en-US"/>
              <a:t>Project Overview</a:t>
            </a:r>
          </a:p>
        </p:txBody>
      </p:sp>
      <p:sp>
        <p:nvSpPr>
          <p:cNvPr id="3" name="Content Placeholder 2"/>
          <p:cNvSpPr>
            <a:spLocks noGrp="1"/>
          </p:cNvSpPr>
          <p:nvPr>
            <p:ph sz="half" idx="1"/>
          </p:nvPr>
        </p:nvSpPr>
        <p:spPr>
          <a:xfrm>
            <a:off x="4014364" y="4901608"/>
            <a:ext cx="5129636" cy="1733109"/>
          </a:xfrm>
        </p:spPr>
        <p:txBody>
          <a:bodyPr>
            <a:normAutofit/>
          </a:bodyPr>
          <a:lstStyle/>
          <a:p>
            <a:pPr marL="0" indent="0">
              <a:buNone/>
            </a:pPr>
            <a:r>
              <a:rPr lang="en-US" dirty="0"/>
              <a:t>3 Year Project</a:t>
            </a:r>
          </a:p>
          <a:p>
            <a:pPr marL="0" indent="0">
              <a:buNone/>
            </a:pPr>
            <a:r>
              <a:rPr lang="en-US" dirty="0"/>
              <a:t>Total Cost: $613,326</a:t>
            </a:r>
          </a:p>
          <a:p>
            <a:pPr marL="0" indent="0">
              <a:buNone/>
            </a:pPr>
            <a:r>
              <a:rPr lang="en-US" dirty="0"/>
              <a:t>$472,574 from U.S. EPA Southeast New England Program</a:t>
            </a:r>
          </a:p>
          <a:p>
            <a:pPr marL="0" indent="0">
              <a:buNone/>
            </a:pPr>
            <a:endParaRPr lang="en-US" dirty="0"/>
          </a:p>
        </p:txBody>
      </p:sp>
    </p:spTree>
    <p:extLst>
      <p:ext uri="{BB962C8B-B14F-4D97-AF65-F5344CB8AC3E}">
        <p14:creationId xmlns:p14="http://schemas.microsoft.com/office/powerpoint/2010/main" val="113167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16216" y="2295525"/>
            <a:ext cx="7886700" cy="1325563"/>
          </a:xfrm>
        </p:spPr>
        <p:txBody>
          <a:bodyPr/>
          <a:lstStyle/>
          <a:p>
            <a:r>
              <a:rPr lang="en-US">
                <a:solidFill>
                  <a:schemeClr val="bg1"/>
                </a:solidFill>
              </a:rPr>
              <a:t>Benefits</a:t>
            </a:r>
          </a:p>
        </p:txBody>
      </p:sp>
      <p:sp>
        <p:nvSpPr>
          <p:cNvPr id="5" name="TextBox 4"/>
          <p:cNvSpPr txBox="1"/>
          <p:nvPr/>
        </p:nvSpPr>
        <p:spPr>
          <a:xfrm>
            <a:off x="249962" y="3429000"/>
            <a:ext cx="370939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mj-lt"/>
              </a:rPr>
              <a:t>Improved habitat for shellfish, fish and wildlife</a:t>
            </a:r>
          </a:p>
          <a:p>
            <a:pPr marL="342900" indent="-342900">
              <a:buFont typeface="Arial" panose="020B0604020202020204" pitchFamily="34" charset="0"/>
              <a:buChar char="•"/>
            </a:pPr>
            <a:r>
              <a:rPr lang="en-US" sz="2400" dirty="0">
                <a:solidFill>
                  <a:schemeClr val="bg1"/>
                </a:solidFill>
                <a:latin typeface="+mj-lt"/>
              </a:rPr>
              <a:t>Restoration of water quality for </a:t>
            </a:r>
            <a:r>
              <a:rPr lang="en-US" sz="2400" dirty="0" err="1">
                <a:solidFill>
                  <a:schemeClr val="bg1"/>
                </a:solidFill>
                <a:latin typeface="+mj-lt"/>
              </a:rPr>
              <a:t>shellfishing</a:t>
            </a:r>
            <a:r>
              <a:rPr lang="en-US" sz="2400" dirty="0">
                <a:solidFill>
                  <a:schemeClr val="bg1"/>
                </a:solidFill>
                <a:latin typeface="+mj-lt"/>
              </a:rPr>
              <a:t>, fishing, boating and swimming</a:t>
            </a:r>
          </a:p>
        </p:txBody>
      </p:sp>
      <p:sp>
        <p:nvSpPr>
          <p:cNvPr id="7" name="TextBox 6"/>
          <p:cNvSpPr txBox="1"/>
          <p:nvPr/>
        </p:nvSpPr>
        <p:spPr>
          <a:xfrm>
            <a:off x="5116946" y="6443735"/>
            <a:ext cx="3943927" cy="307777"/>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Credit: Barnstable Clean Water Coalition</a:t>
            </a:r>
          </a:p>
        </p:txBody>
      </p:sp>
    </p:spTree>
    <p:extLst>
      <p:ext uri="{BB962C8B-B14F-4D97-AF65-F5344CB8AC3E}">
        <p14:creationId xmlns:p14="http://schemas.microsoft.com/office/powerpoint/2010/main" val="124293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screen"/>
          <a:srcRect/>
          <a:stretch/>
        </p:blipFill>
        <p:spPr>
          <a:xfrm>
            <a:off x="347720" y="100584"/>
            <a:ext cx="4398893" cy="6650188"/>
          </a:xfrm>
          <a:prstGeom prst="rect">
            <a:avLst/>
          </a:prstGeom>
        </p:spPr>
      </p:pic>
      <p:sp>
        <p:nvSpPr>
          <p:cNvPr id="8" name="Title 7"/>
          <p:cNvSpPr>
            <a:spLocks noGrp="1"/>
          </p:cNvSpPr>
          <p:nvPr>
            <p:ph type="title"/>
          </p:nvPr>
        </p:nvSpPr>
        <p:spPr>
          <a:xfrm>
            <a:off x="5602001" y="232778"/>
            <a:ext cx="3403949" cy="2045161"/>
          </a:xfrm>
        </p:spPr>
        <p:txBody>
          <a:bodyPr>
            <a:normAutofit/>
          </a:bodyPr>
          <a:lstStyle/>
          <a:p>
            <a:pPr algn="ctr"/>
            <a:r>
              <a:rPr lang="en-US">
                <a:solidFill>
                  <a:srgbClr val="00B0F0"/>
                </a:solidFill>
              </a:rPr>
              <a:t>Project Area   </a:t>
            </a:r>
            <a:r>
              <a:rPr lang="en-US">
                <a:solidFill>
                  <a:schemeClr val="tx1"/>
                </a:solidFill>
              </a:rPr>
              <a:t>			</a:t>
            </a:r>
          </a:p>
        </p:txBody>
      </p:sp>
      <p:pic>
        <p:nvPicPr>
          <p:cNvPr id="3" name="Content Placeholder 2"/>
          <p:cNvPicPr>
            <a:picLocks noGrp="1" noChangeAspect="1"/>
          </p:cNvPicPr>
          <p:nvPr>
            <p:ph sz="half" idx="2"/>
          </p:nvPr>
        </p:nvPicPr>
        <p:blipFill>
          <a:blip r:embed="rId4" cstate="screen">
            <a:extLst>
              <a:ext uri="{28A0092B-C50C-407E-A947-70E740481C1C}">
                <a14:useLocalDpi xmlns:a14="http://schemas.microsoft.com/office/drawing/2010/main" val="0"/>
              </a:ext>
            </a:extLst>
          </a:blip>
          <a:stretch>
            <a:fillRect/>
          </a:stretch>
        </p:blipFill>
        <p:spPr>
          <a:xfrm>
            <a:off x="-35547" y="-6644"/>
            <a:ext cx="5456621" cy="6864644"/>
          </a:xfrm>
        </p:spPr>
      </p:pic>
      <p:grpSp>
        <p:nvGrpSpPr>
          <p:cNvPr id="4" name="Group 3"/>
          <p:cNvGrpSpPr/>
          <p:nvPr/>
        </p:nvGrpSpPr>
        <p:grpSpPr>
          <a:xfrm>
            <a:off x="4884315" y="2112177"/>
            <a:ext cx="4259685" cy="4058261"/>
            <a:chOff x="4884315" y="2112177"/>
            <a:chExt cx="4259685" cy="4058261"/>
          </a:xfrm>
        </p:grpSpPr>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906043" y="4235156"/>
              <a:ext cx="2237957" cy="1678468"/>
            </a:xfrm>
            <a:prstGeom prst="rect">
              <a:avLst/>
            </a:prstGeom>
            <a:ln>
              <a:solidFill>
                <a:schemeClr val="bg2"/>
              </a:solidFill>
            </a:ln>
          </p:spPr>
        </p:pic>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884315" y="3978343"/>
              <a:ext cx="1644071" cy="2192095"/>
            </a:xfrm>
            <a:prstGeom prst="rect">
              <a:avLst/>
            </a:prstGeom>
            <a:ln>
              <a:solidFill>
                <a:schemeClr val="bg2"/>
              </a:solidFill>
            </a:ln>
          </p:spPr>
        </p:pic>
        <p:pic>
          <p:nvPicPr>
            <p:cNvPr id="7" name="Picture 6"/>
            <p:cNvPicPr/>
            <p:nvPr/>
          </p:nvPicPr>
          <p:blipFill rotWithShape="1">
            <a:blip r:embed="rId7" cstate="screen">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6063915" y="2112177"/>
              <a:ext cx="2480123" cy="1555055"/>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sp>
        <p:nvSpPr>
          <p:cNvPr id="2" name="Content Placeholder 1"/>
          <p:cNvSpPr>
            <a:spLocks noGrp="1"/>
          </p:cNvSpPr>
          <p:nvPr>
            <p:ph sz="half" idx="1"/>
          </p:nvPr>
        </p:nvSpPr>
        <p:spPr/>
        <p:txBody>
          <a:bodyPr/>
          <a:lstStyle/>
          <a:p>
            <a:endParaRPr lang="en-US"/>
          </a:p>
        </p:txBody>
      </p:sp>
    </p:spTree>
    <p:extLst>
      <p:ext uri="{BB962C8B-B14F-4D97-AF65-F5344CB8AC3E}">
        <p14:creationId xmlns:p14="http://schemas.microsoft.com/office/powerpoint/2010/main" val="3406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2325" y="4912"/>
            <a:ext cx="7886700" cy="1325563"/>
          </a:xfrm>
        </p:spPr>
        <p:txBody>
          <a:bodyPr/>
          <a:lstStyle/>
          <a:p>
            <a:r>
              <a:rPr lang="en-US">
                <a:cs typeface="Times New Roman" panose="02020603050405020304" pitchFamily="18" charset="0"/>
              </a:rPr>
              <a:t>Approach</a:t>
            </a:r>
          </a:p>
        </p:txBody>
      </p:sp>
      <p:sp>
        <p:nvSpPr>
          <p:cNvPr id="6" name="Text Placeholder 5"/>
          <p:cNvSpPr>
            <a:spLocks noGrp="1"/>
          </p:cNvSpPr>
          <p:nvPr>
            <p:ph type="body" idx="1"/>
          </p:nvPr>
        </p:nvSpPr>
        <p:spPr>
          <a:xfrm>
            <a:off x="364340" y="4876792"/>
            <a:ext cx="2600533" cy="828238"/>
          </a:xfrm>
        </p:spPr>
        <p:txBody>
          <a:bodyPr anchor="ctr"/>
          <a:lstStyle/>
          <a:p>
            <a:pPr algn="ctr"/>
            <a:r>
              <a:rPr lang="en-US" sz="2800">
                <a:solidFill>
                  <a:srgbClr val="00B0F0"/>
                </a:solidFill>
                <a:latin typeface="+mj-lt"/>
                <a:cs typeface="Times New Roman" panose="02020603050405020304" pitchFamily="18" charset="0"/>
              </a:rPr>
              <a:t>Assessment and Prioritization</a:t>
            </a:r>
          </a:p>
        </p:txBody>
      </p:sp>
      <p:sp>
        <p:nvSpPr>
          <p:cNvPr id="10" name="Text Placeholder 9"/>
          <p:cNvSpPr>
            <a:spLocks noGrp="1"/>
          </p:cNvSpPr>
          <p:nvPr>
            <p:ph type="body" sz="half" idx="18"/>
          </p:nvPr>
        </p:nvSpPr>
        <p:spPr>
          <a:xfrm>
            <a:off x="629612" y="5705031"/>
            <a:ext cx="2205038" cy="659189"/>
          </a:xfrm>
        </p:spPr>
        <p:txBody>
          <a:bodyPr/>
          <a:lstStyle/>
          <a:p>
            <a:pPr algn="ctr"/>
            <a:r>
              <a:rPr lang="en-US" sz="2000">
                <a:latin typeface="+mj-lt"/>
                <a:cs typeface="Times New Roman" panose="02020603050405020304" pitchFamily="18" charset="0"/>
              </a:rPr>
              <a:t>March – August 2017</a:t>
            </a:r>
          </a:p>
        </p:txBody>
      </p:sp>
      <p:sp>
        <p:nvSpPr>
          <p:cNvPr id="7" name="Text Placeholder 6"/>
          <p:cNvSpPr>
            <a:spLocks noGrp="1"/>
          </p:cNvSpPr>
          <p:nvPr>
            <p:ph type="body" sz="quarter" idx="3"/>
          </p:nvPr>
        </p:nvSpPr>
        <p:spPr>
          <a:xfrm>
            <a:off x="3556055" y="4876792"/>
            <a:ext cx="2197894" cy="828238"/>
          </a:xfrm>
        </p:spPr>
        <p:txBody>
          <a:bodyPr anchor="ctr"/>
          <a:lstStyle/>
          <a:p>
            <a:pPr algn="ctr">
              <a:spcBef>
                <a:spcPts val="0"/>
              </a:spcBef>
            </a:pPr>
            <a:r>
              <a:rPr lang="en-US" sz="2800">
                <a:solidFill>
                  <a:srgbClr val="00B0F0"/>
                </a:solidFill>
                <a:latin typeface="+mj-lt"/>
                <a:cs typeface="Times New Roman" panose="02020603050405020304" pitchFamily="18" charset="0"/>
              </a:rPr>
              <a:t>Design and Permitting</a:t>
            </a:r>
          </a:p>
        </p:txBody>
      </p:sp>
      <p:sp>
        <p:nvSpPr>
          <p:cNvPr id="11" name="Text Placeholder 10"/>
          <p:cNvSpPr>
            <a:spLocks noGrp="1"/>
          </p:cNvSpPr>
          <p:nvPr>
            <p:ph type="body" sz="half" idx="19"/>
          </p:nvPr>
        </p:nvSpPr>
        <p:spPr>
          <a:xfrm>
            <a:off x="3555040" y="5705030"/>
            <a:ext cx="2200805" cy="659189"/>
          </a:xfrm>
        </p:spPr>
        <p:txBody>
          <a:bodyPr/>
          <a:lstStyle/>
          <a:p>
            <a:pPr algn="ctr"/>
            <a:r>
              <a:rPr lang="en-US" sz="2000">
                <a:latin typeface="+mj-lt"/>
                <a:cs typeface="Times New Roman" panose="02020603050405020304" pitchFamily="18" charset="0"/>
              </a:rPr>
              <a:t>2017 – 2018</a:t>
            </a:r>
          </a:p>
        </p:txBody>
      </p:sp>
      <p:sp>
        <p:nvSpPr>
          <p:cNvPr id="8" name="Text Placeholder 7"/>
          <p:cNvSpPr>
            <a:spLocks noGrp="1"/>
          </p:cNvSpPr>
          <p:nvPr>
            <p:ph type="body" sz="quarter" idx="13"/>
          </p:nvPr>
        </p:nvSpPr>
        <p:spPr>
          <a:xfrm>
            <a:off x="6416653" y="4876792"/>
            <a:ext cx="2199085" cy="828238"/>
          </a:xfrm>
        </p:spPr>
        <p:txBody>
          <a:bodyPr anchor="ctr"/>
          <a:lstStyle/>
          <a:p>
            <a:pPr algn="ctr"/>
            <a:r>
              <a:rPr lang="en-US" sz="2800">
                <a:solidFill>
                  <a:srgbClr val="00B0F0"/>
                </a:solidFill>
                <a:latin typeface="+mj-lt"/>
                <a:cs typeface="Times New Roman" panose="02020603050405020304" pitchFamily="18" charset="0"/>
              </a:rPr>
              <a:t>Installation</a:t>
            </a:r>
          </a:p>
        </p:txBody>
      </p:sp>
      <p:sp>
        <p:nvSpPr>
          <p:cNvPr id="12" name="Text Placeholder 11"/>
          <p:cNvSpPr>
            <a:spLocks noGrp="1"/>
          </p:cNvSpPr>
          <p:nvPr>
            <p:ph type="body" sz="half" idx="20"/>
          </p:nvPr>
        </p:nvSpPr>
        <p:spPr>
          <a:xfrm>
            <a:off x="6413740" y="5492046"/>
            <a:ext cx="2201998" cy="659189"/>
          </a:xfrm>
        </p:spPr>
        <p:txBody>
          <a:bodyPr>
            <a:normAutofit/>
          </a:bodyPr>
          <a:lstStyle/>
          <a:p>
            <a:pPr algn="ctr"/>
            <a:r>
              <a:rPr lang="en-US" sz="2000">
                <a:latin typeface="+mj-lt"/>
                <a:cs typeface="Times New Roman" panose="02020603050405020304" pitchFamily="18" charset="0"/>
              </a:rPr>
              <a:t>September - December 2018</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5836413" y="1765300"/>
            <a:ext cx="3422721" cy="2567041"/>
          </a:xfrm>
          <a:prstGeom prst="rect">
            <a:avLst/>
          </a:prstGeom>
          <a:ln>
            <a:solidFill>
              <a:schemeClr val="bg1"/>
            </a:solidFill>
          </a:ln>
        </p:spPr>
      </p:pic>
      <p:pic>
        <p:nvPicPr>
          <p:cNvPr id="20" name="Picture 19"/>
          <p:cNvPicPr>
            <a:picLocks noChangeAspect="1"/>
          </p:cNvPicPr>
          <p:nvPr/>
        </p:nvPicPr>
        <p:blipFill rotWithShape="1">
          <a:blip r:embed="rId4" cstate="screen"/>
          <a:srcRect/>
          <a:stretch/>
        </p:blipFill>
        <p:spPr>
          <a:xfrm>
            <a:off x="273731" y="1285875"/>
            <a:ext cx="2689279" cy="3422718"/>
          </a:xfrm>
          <a:prstGeom prst="rect">
            <a:avLst/>
          </a:prstGeom>
          <a:ln>
            <a:solidFill>
              <a:schemeClr val="bg1"/>
            </a:solidFill>
          </a:ln>
        </p:spPr>
      </p:pic>
      <p:pic>
        <p:nvPicPr>
          <p:cNvPr id="2" name="Picture 1"/>
          <p:cNvPicPr>
            <a:picLocks noChangeAspect="1"/>
          </p:cNvPicPr>
          <p:nvPr/>
        </p:nvPicPr>
        <p:blipFill>
          <a:blip r:embed="rId5" cstate="screen"/>
          <a:srcRect t="-735" b="-735"/>
          <a:stretch>
            <a:fillRect/>
          </a:stretch>
        </p:blipFill>
        <p:spPr>
          <a:xfrm>
            <a:off x="3203521" y="1257300"/>
            <a:ext cx="2815715" cy="3427414"/>
          </a:xfrm>
          <a:prstGeom prst="rect">
            <a:avLst/>
          </a:prstGeom>
        </p:spPr>
      </p:pic>
      <p:sp>
        <p:nvSpPr>
          <p:cNvPr id="13" name="Oval 12"/>
          <p:cNvSpPr/>
          <p:nvPr/>
        </p:nvSpPr>
        <p:spPr>
          <a:xfrm>
            <a:off x="0" y="4613097"/>
            <a:ext cx="3287730" cy="1880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815369"/>
      </p:ext>
    </p:extLst>
  </p:cSld>
  <p:clrMapOvr>
    <a:masterClrMapping/>
  </p:clrMapOvr>
</p:sld>
</file>

<file path=ppt/theme/theme1.xml><?xml version="1.0" encoding="utf-8"?>
<a:theme xmlns:a="http://schemas.openxmlformats.org/drawingml/2006/main" name="Depth">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227B4A4CE91548AEC16ACC9CC79AA9" ma:contentTypeVersion="6" ma:contentTypeDescription="Create a new document." ma:contentTypeScope="" ma:versionID="d18970507b735aed9ddad8db79bb4270">
  <xsd:schema xmlns:xsd="http://www.w3.org/2001/XMLSchema" xmlns:xs="http://www.w3.org/2001/XMLSchema" xmlns:p="http://schemas.microsoft.com/office/2006/metadata/properties" xmlns:ns2="ca549ddf-d5b3-43df-bb38-4615c6f33da2" targetNamespace="http://schemas.microsoft.com/office/2006/metadata/properties" ma:root="true" ma:fieldsID="ef7f6d558e2cac16211bf7cd56fcd990" ns2:_="">
    <xsd:import namespace="ca549ddf-d5b3-43df-bb38-4615c6f33da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549ddf-d5b3-43df-bb38-4615c6f33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08AA9D-F3AE-492B-A62A-CE72A9AC8C78}">
  <ds:schemaRefs>
    <ds:schemaRef ds:uri="http://schemas.microsoft.com/sharepoint/v3/contenttype/forms"/>
  </ds:schemaRefs>
</ds:datastoreItem>
</file>

<file path=customXml/itemProps2.xml><?xml version="1.0" encoding="utf-8"?>
<ds:datastoreItem xmlns:ds="http://schemas.openxmlformats.org/officeDocument/2006/customXml" ds:itemID="{6A6CB87D-560C-48D5-A52A-D39082A8685A}">
  <ds:schemaRefs>
    <ds:schemaRef ds:uri="http://schemas.microsoft.com/office/2006/metadata/properties"/>
    <ds:schemaRef ds:uri="dfa7a8b9-19e6-4faf-84ec-ef12222a4de2"/>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4e1d08b5-d781-4b6f-baba-8db2e2a899b1"/>
    <ds:schemaRef ds:uri="http://www.w3.org/XML/1998/namespace"/>
    <ds:schemaRef ds:uri="http://purl.org/dc/terms/"/>
  </ds:schemaRefs>
</ds:datastoreItem>
</file>

<file path=customXml/itemProps3.xml><?xml version="1.0" encoding="utf-8"?>
<ds:datastoreItem xmlns:ds="http://schemas.openxmlformats.org/officeDocument/2006/customXml" ds:itemID="{21850B1E-E873-454F-ACE7-B18AE68447A1}"/>
</file>

<file path=docProps/app.xml><?xml version="1.0" encoding="utf-8"?>
<Properties xmlns="http://schemas.openxmlformats.org/officeDocument/2006/extended-properties" xmlns:vt="http://schemas.openxmlformats.org/officeDocument/2006/docPropsVTypes">
  <Template/>
  <TotalTime>990</TotalTime>
  <Words>2161</Words>
  <Application>Microsoft Office PowerPoint</Application>
  <PresentationFormat>On-screen Show (4:3)</PresentationFormat>
  <Paragraphs>278</Paragraphs>
  <Slides>50</Slides>
  <Notes>20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Times New Roman</vt:lpstr>
      <vt:lpstr>Wingdings</vt:lpstr>
      <vt:lpstr>Depth</vt:lpstr>
      <vt:lpstr>Cleaning Up The Bays Managing Stormwater in the Three Bays</vt:lpstr>
      <vt:lpstr>Stormwater 101 </vt:lpstr>
      <vt:lpstr>Three Bays Impaired by Excess Nitrogen and Bacteria</vt:lpstr>
      <vt:lpstr>Nitrogen and Stormwater</vt:lpstr>
      <vt:lpstr>Negative Effects on the Environment and Community</vt:lpstr>
      <vt:lpstr>Project Overview</vt:lpstr>
      <vt:lpstr>Benefits</vt:lpstr>
      <vt:lpstr>Project Area      </vt:lpstr>
      <vt:lpstr>Approach</vt:lpstr>
      <vt:lpstr>Field Assessment - Methods</vt:lpstr>
      <vt:lpstr>PowerPoint Presentation</vt:lpstr>
      <vt:lpstr>PowerPoint Presentation</vt:lpstr>
      <vt:lpstr>PowerPoint Presentation</vt:lpstr>
      <vt:lpstr>Prioritization of Sites</vt:lpstr>
      <vt:lpstr>Priority Sites</vt:lpstr>
      <vt:lpstr>Cotuit Sites:</vt:lpstr>
      <vt:lpstr>CO-7B:  Ropes Beach</vt:lpstr>
      <vt:lpstr>PowerPoint Presentation</vt:lpstr>
      <vt:lpstr>PowerPoint Presentation</vt:lpstr>
      <vt:lpstr>Parking Lot Swale</vt:lpstr>
      <vt:lpstr>PowerPoint Presentation</vt:lpstr>
      <vt:lpstr>PowerPoint Presentation</vt:lpstr>
      <vt:lpstr>Wet Swale</vt:lpstr>
      <vt:lpstr>PowerPoint Presentation</vt:lpstr>
      <vt:lpstr>PowerPoint Presentation</vt:lpstr>
      <vt:lpstr>PowerPoint Presentation</vt:lpstr>
      <vt:lpstr>LR1-2:  Little River Landing</vt:lpstr>
      <vt:lpstr>PowerPoint Presentation</vt:lpstr>
      <vt:lpstr>PowerPoint Presentation</vt:lpstr>
      <vt:lpstr>CW-2:  Cordwood Landing</vt:lpstr>
      <vt:lpstr>PowerPoint Presentation</vt:lpstr>
      <vt:lpstr>PowerPoint Presentation</vt:lpstr>
      <vt:lpstr>Bioretention Area</vt:lpstr>
      <vt:lpstr>Marstons Mills:</vt:lpstr>
      <vt:lpstr>PC-1:  Prince Cove Marina</vt:lpstr>
      <vt:lpstr>PowerPoint Presentation</vt:lpstr>
      <vt:lpstr>WC1-1A/B:  County Road</vt:lpstr>
      <vt:lpstr>PowerPoint Presentation</vt:lpstr>
      <vt:lpstr>Dry Swale</vt:lpstr>
      <vt:lpstr>Osterville:</vt:lpstr>
      <vt:lpstr>OS2-6:  End of W. Bay Rd</vt:lpstr>
      <vt:lpstr>PowerPoint Presentation</vt:lpstr>
      <vt:lpstr>Sand Filter</vt:lpstr>
      <vt:lpstr>ER-1:  End of  Seaview Ave</vt:lpstr>
      <vt:lpstr>PowerPoint Presentation</vt:lpstr>
      <vt:lpstr>Breakout Groups</vt:lpstr>
      <vt:lpstr>Next Steps and Timeline</vt:lpstr>
      <vt:lpstr>Upcoming Events </vt:lpstr>
      <vt:lpstr>Questions?</vt:lpstr>
      <vt:lpstr>What You Can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Cleaning Up The Bays Managing Stormwater in the Three Bays</dc:title>
  <dc:creator>awobs</dc:creator>
  <cp:lastModifiedBy>Laura Curry</cp:lastModifiedBy>
  <cp:revision>88</cp:revision>
  <dcterms:modified xsi:type="dcterms:W3CDTF">2017-11-28T18:28:02Z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0x01010097227B4A4CE91548AEC16ACC9CC79AA9</vt:lpwstr>
  </property>
</Properties>
</file>